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6" r:id="rId2"/>
    <p:sldId id="277" r:id="rId3"/>
    <p:sldId id="275" r:id="rId4"/>
    <p:sldId id="321" r:id="rId5"/>
    <p:sldId id="322" r:id="rId6"/>
    <p:sldId id="323" r:id="rId7"/>
    <p:sldId id="320" r:id="rId8"/>
    <p:sldId id="279" r:id="rId9"/>
    <p:sldId id="280" r:id="rId10"/>
    <p:sldId id="316" r:id="rId11"/>
    <p:sldId id="314" r:id="rId12"/>
    <p:sldId id="315" r:id="rId13"/>
    <p:sldId id="317" r:id="rId14"/>
    <p:sldId id="318" r:id="rId15"/>
    <p:sldId id="319" r:id="rId16"/>
    <p:sldId id="258" r:id="rId17"/>
    <p:sldId id="256" r:id="rId18"/>
    <p:sldId id="257" r:id="rId19"/>
    <p:sldId id="259" r:id="rId20"/>
    <p:sldId id="32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莹莹 蔡" initials="莹莹" lastIdx="1" clrIdx="0">
    <p:extLst>
      <p:ext uri="{19B8F6BF-5375-455C-9EA6-DF929625EA0E}">
        <p15:presenceInfo xmlns:p15="http://schemas.microsoft.com/office/powerpoint/2012/main" userId="0fa177e6955e26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9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245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97DE1-A9AB-4AA2-9503-0CDFA80D4EF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3754C-DFAE-4479-87C4-5834B416F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7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3754C-DFAE-4479-87C4-5834B416F6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4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8C163-1F76-4127-810F-9EDC02A99C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2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3754C-DFAE-4479-87C4-5834B416F6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D13A-BD3B-4492-9C75-6FD29D9F0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59A2E3-F60E-41CA-AAEB-3E6C873F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469E2-BDC6-4077-95DD-54B399F5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11B9D-52A8-4827-9B2F-786C3508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1092A-A780-4484-ABB6-44AD7612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5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82524-A5ED-4FB3-96A8-EDD05125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A95FC5-1812-4174-9C04-B24591D4D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1B364-1760-4C07-A2F9-70ED4560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CF5C6-61B4-45D3-8A39-9DF80184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187384-889F-424D-9DFA-D9B8B132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360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3CA9D-11A6-44AA-9655-3FC16D794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A8D984-2C66-467B-B276-0ABB201CB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276CF-D3FB-49C7-BDE2-8A18C463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AA39F-83BB-48C2-8463-10A38759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5D3C0-0543-4D82-B0D2-8F0F552D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4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47650" y="228600"/>
            <a:ext cx="3619500" cy="6362700"/>
          </a:xfrm>
          <a:custGeom>
            <a:avLst/>
            <a:gdLst>
              <a:gd name="connsiteX0" fmla="*/ 0 w 3619500"/>
              <a:gd name="connsiteY0" fmla="*/ 0 h 6362700"/>
              <a:gd name="connsiteX1" fmla="*/ 3619500 w 3619500"/>
              <a:gd name="connsiteY1" fmla="*/ 0 h 6362700"/>
              <a:gd name="connsiteX2" fmla="*/ 3619500 w 3619500"/>
              <a:gd name="connsiteY2" fmla="*/ 6362700 h 6362700"/>
              <a:gd name="connsiteX3" fmla="*/ 0 w 3619500"/>
              <a:gd name="connsiteY3" fmla="*/ 6362700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6362700">
                <a:moveTo>
                  <a:pt x="0" y="0"/>
                </a:moveTo>
                <a:lnTo>
                  <a:pt x="3619500" y="0"/>
                </a:lnTo>
                <a:lnTo>
                  <a:pt x="3619500" y="6362700"/>
                </a:lnTo>
                <a:lnTo>
                  <a:pt x="0" y="6362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038600" y="228600"/>
            <a:ext cx="3619500" cy="3098800"/>
          </a:xfrm>
          <a:custGeom>
            <a:avLst/>
            <a:gdLst>
              <a:gd name="connsiteX0" fmla="*/ 0 w 3619500"/>
              <a:gd name="connsiteY0" fmla="*/ 0 h 3098800"/>
              <a:gd name="connsiteX1" fmla="*/ 3619500 w 3619500"/>
              <a:gd name="connsiteY1" fmla="*/ 0 h 3098800"/>
              <a:gd name="connsiteX2" fmla="*/ 3619500 w 3619500"/>
              <a:gd name="connsiteY2" fmla="*/ 3098800 h 3098800"/>
              <a:gd name="connsiteX3" fmla="*/ 0 w 3619500"/>
              <a:gd name="connsiteY3" fmla="*/ 30988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3098800">
                <a:moveTo>
                  <a:pt x="0" y="0"/>
                </a:moveTo>
                <a:lnTo>
                  <a:pt x="3619500" y="0"/>
                </a:lnTo>
                <a:lnTo>
                  <a:pt x="3619500" y="3098800"/>
                </a:lnTo>
                <a:lnTo>
                  <a:pt x="0" y="309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038600" y="3479800"/>
            <a:ext cx="3619500" cy="3111500"/>
          </a:xfrm>
          <a:custGeom>
            <a:avLst/>
            <a:gdLst>
              <a:gd name="connsiteX0" fmla="*/ 0 w 3619500"/>
              <a:gd name="connsiteY0" fmla="*/ 0 h 3111500"/>
              <a:gd name="connsiteX1" fmla="*/ 3619500 w 3619500"/>
              <a:gd name="connsiteY1" fmla="*/ 0 h 3111500"/>
              <a:gd name="connsiteX2" fmla="*/ 3619500 w 3619500"/>
              <a:gd name="connsiteY2" fmla="*/ 3111500 h 3111500"/>
              <a:gd name="connsiteX3" fmla="*/ 0 w 3619500"/>
              <a:gd name="connsiteY3" fmla="*/ 311150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3111500">
                <a:moveTo>
                  <a:pt x="0" y="0"/>
                </a:moveTo>
                <a:lnTo>
                  <a:pt x="3619500" y="0"/>
                </a:lnTo>
                <a:lnTo>
                  <a:pt x="3619500" y="3111500"/>
                </a:lnTo>
                <a:lnTo>
                  <a:pt x="0" y="3111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892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FC914-2495-4008-B239-4D296D66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22EA9-C343-4B84-A74B-D4423B63C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1075BB-E629-4338-91A9-4B2BE33C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DBD94-60DD-4CE5-AED1-2C3A32F52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7AFE5-C646-402B-99D7-D0417B19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54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D540F-3EAC-4CC1-931D-87A40AC6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766A9-428C-4651-B43A-FC1BCDEF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490BF-F199-4D8A-82F0-CF77D7CB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8BD1D-2B76-437D-BBA0-E4B1FBE7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828C60-A9FE-42E1-A384-30969E44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9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AC438-E4EF-4594-A9CC-8B1EC4BF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623DA-40FF-4459-9A4F-0D6836C1D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436B66-B6A9-4FE0-9B38-39D7E78A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12D89C-5C2D-4954-87B9-92681DCA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66A3B-DB92-405A-B388-2C9B27A1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FD6462-AFCB-4F3A-B34A-E26957DC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5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8F89E-7B43-4997-BFFF-F5785A68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246504-8A20-43F9-894F-722D16217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E45BEC-BC26-442A-BC7A-5E52E40D7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611AB4-FF98-4B2E-A910-62BE4DC8F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C072F0-9B15-4B8A-A007-28DF28993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62C768-9244-4A9B-BAF1-35E53115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DCF842-EB8B-47E5-905A-1B27BBC0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3D000E-861A-428C-BAE8-E1B2CE1A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55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A1D7A-67BE-4FD2-81A2-CA3981F6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C4C3BC-DBC9-4799-9EEB-E30D90AA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338E27-FC2D-4B67-8CFB-FBCAD77F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B8BF30-10E0-47A1-BF1D-2F13668F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78BA0-0C09-4F69-8598-2F36B0AB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D7C9AE-8032-4462-80ED-D5EBEBD6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C543A-22F2-4F3B-8969-2957C76B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3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0D47C-4414-4091-97D7-0F136D4A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35A8A-10AD-4D82-99CA-665C4E90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5C6F7-A7E0-4D31-BF88-B60E8421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AFF407-7F25-4163-98C9-14320CA5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FF518-A4E9-4F0D-BE8C-84E35BC0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5398D-3E0F-4F87-96F2-42614B82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3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0CA1A-11C1-4B00-A576-1497AE86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B784F5-1E33-4D64-A3EE-A9639E569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608A51-BC75-4EFE-A77A-D4B1FB36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2C01F1-19A2-4646-B70B-4752C55C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626D5-39F5-44EF-AEC1-8ED2C30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7660FF-B706-4D02-B4EA-82D09A29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54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D7D927-4DDB-48E0-8BEF-AF1E4DCA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1C44A5-B37C-45CC-B5B6-4797CE1F2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A90789-9113-4CE8-B6B8-CCC676BD1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5ABF-9EFA-419C-BF5C-0081926C591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8C07-FCA7-4074-AB43-9E2517C1C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93472-0349-43CC-8BEB-A2729FD1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384A4-DBB4-402F-94D0-E20D9B0A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7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7.jpeg"/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12" Type="http://schemas.openxmlformats.org/officeDocument/2006/relationships/image" Target="../media/image106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99.jpeg"/><Relationship Id="rId15" Type="http://schemas.openxmlformats.org/officeDocument/2006/relationships/image" Target="../media/image109.jpeg"/><Relationship Id="rId10" Type="http://schemas.openxmlformats.org/officeDocument/2006/relationships/image" Target="../media/image104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Relationship Id="rId14" Type="http://schemas.openxmlformats.org/officeDocument/2006/relationships/image" Target="../media/image10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jp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jp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png"/><Relationship Id="rId7" Type="http://schemas.openxmlformats.org/officeDocument/2006/relationships/image" Target="../media/image58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A5671B-B69C-4735-B9AB-AD0D58048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2" r="28746"/>
          <a:stretch/>
        </p:blipFill>
        <p:spPr>
          <a:xfrm rot="12600000" flipH="1">
            <a:off x="6407236" y="-5922397"/>
            <a:ext cx="6602938" cy="122032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4BFBA8-E527-490C-9D85-FF400ECD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2" y="253370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b="1" kern="1200" dirty="0">
                <a:solidFill>
                  <a:schemeClr val="tx1"/>
                </a:solidFill>
                <a:latin typeface="Gill Sans MT" panose="020B0502020104020203" pitchFamily="34" charset="0"/>
              </a:rPr>
              <a:t>“</a:t>
            </a:r>
            <a:r>
              <a:rPr lang="en-US" altLang="zh-CN" sz="4800" b="1" kern="1200" dirty="0">
                <a:solidFill>
                  <a:schemeClr val="tx1"/>
                </a:solidFill>
                <a:latin typeface="Gill Sans MT" panose="020B0502020104020203" pitchFamily="34" charset="0"/>
              </a:rPr>
              <a:t>TINY  VISION</a:t>
            </a:r>
            <a:r>
              <a:rPr lang="zh-CN" altLang="en-US" sz="4800" b="1" kern="1200" dirty="0">
                <a:solidFill>
                  <a:schemeClr val="tx1"/>
                </a:solidFill>
                <a:latin typeface="Gill Sans MT" panose="020B0502020104020203" pitchFamily="34" charset="0"/>
              </a:rPr>
              <a:t>”</a:t>
            </a:r>
            <a:endParaRPr lang="en-US" altLang="zh-CN" sz="4800" b="1" kern="12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8EC95DAB-ABAB-4117-8A3F-87D4F414B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14227" r="20251" b="22140"/>
          <a:stretch/>
        </p:blipFill>
        <p:spPr>
          <a:xfrm>
            <a:off x="8249542" y="4818792"/>
            <a:ext cx="755582" cy="569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2B7DC3-06CB-4AF5-BFC0-3EA445F0F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9" y="567758"/>
            <a:ext cx="3954521" cy="59317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矩形: 剪去单角 11">
            <a:extLst>
              <a:ext uri="{FF2B5EF4-FFF2-40B4-BE49-F238E27FC236}">
                <a16:creationId xmlns:a16="http://schemas.microsoft.com/office/drawing/2014/main" id="{38960CC5-6CB1-41AE-AA4B-9585BE156196}"/>
              </a:ext>
            </a:extLst>
          </p:cNvPr>
          <p:cNvSpPr/>
          <p:nvPr/>
        </p:nvSpPr>
        <p:spPr>
          <a:xfrm>
            <a:off x="-112237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剪去单角 12">
            <a:extLst>
              <a:ext uri="{FF2B5EF4-FFF2-40B4-BE49-F238E27FC236}">
                <a16:creationId xmlns:a16="http://schemas.microsoft.com/office/drawing/2014/main" id="{5ADB942D-4066-4949-9600-8071F29A2DE0}"/>
              </a:ext>
            </a:extLst>
          </p:cNvPr>
          <p:cNvSpPr/>
          <p:nvPr/>
        </p:nvSpPr>
        <p:spPr>
          <a:xfrm rot="16200000">
            <a:off x="5984463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1774453E-40F6-44B9-8CE0-8F9428490F19}"/>
              </a:ext>
            </a:extLst>
          </p:cNvPr>
          <p:cNvSpPr/>
          <p:nvPr/>
        </p:nvSpPr>
        <p:spPr>
          <a:xfrm rot="16200000">
            <a:off x="5998598" y="642750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D67423-7033-4C18-A2D4-A563803E7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755" y="4818792"/>
            <a:ext cx="652563" cy="5823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FB329C6-8C83-40A6-B85A-E2D224CBA97A}"/>
              </a:ext>
            </a:extLst>
          </p:cNvPr>
          <p:cNvSpPr/>
          <p:nvPr/>
        </p:nvSpPr>
        <p:spPr>
          <a:xfrm>
            <a:off x="7246904" y="3466395"/>
            <a:ext cx="3467616" cy="662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+mj-cs"/>
              </a:rPr>
              <a:t>3D PUZZLE GAME</a:t>
            </a:r>
            <a:endParaRPr lang="zh-CN" altLang="en-US" sz="2800" b="1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46B8E9-1D60-4253-886B-BBD4B7B9BFE9}"/>
              </a:ext>
            </a:extLst>
          </p:cNvPr>
          <p:cNvSpPr/>
          <p:nvPr/>
        </p:nvSpPr>
        <p:spPr>
          <a:xfrm>
            <a:off x="7183334" y="6000800"/>
            <a:ext cx="3495124" cy="662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latin typeface="Gill Sans MT" panose="020B0502020104020203" pitchFamily="34" charset="0"/>
                <a:ea typeface="+mj-ea"/>
                <a:cs typeface="+mj-cs"/>
              </a:rPr>
              <a:t>BY  WAW STUDIO</a:t>
            </a:r>
            <a:endParaRPr lang="zh-CN" altLang="en-US" sz="2800" b="1" dirty="0"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7" name="矩形: 剪去单角 6">
            <a:extLst>
              <a:ext uri="{FF2B5EF4-FFF2-40B4-BE49-F238E27FC236}">
                <a16:creationId xmlns:a16="http://schemas.microsoft.com/office/drawing/2014/main" id="{24E899A6-6388-44E6-8587-40FDC17FEC4C}"/>
              </a:ext>
            </a:extLst>
          </p:cNvPr>
          <p:cNvSpPr/>
          <p:nvPr/>
        </p:nvSpPr>
        <p:spPr>
          <a:xfrm>
            <a:off x="11991072" y="-69844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1"/>
    </mc:Choice>
    <mc:Fallback xmlns="">
      <p:transition spd="slow" advTm="120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6C3A308-5F00-4549-AE77-989BA91271DA}"/>
              </a:ext>
            </a:extLst>
          </p:cNvPr>
          <p:cNvSpPr txBox="1"/>
          <p:nvPr/>
        </p:nvSpPr>
        <p:spPr>
          <a:xfrm>
            <a:off x="2256535" y="299585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Paranormal HK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C0E8B9-B0BC-4E9A-AE4C-9C6E4FDAA1E7}"/>
              </a:ext>
            </a:extLst>
          </p:cNvPr>
          <p:cNvSpPr txBox="1"/>
          <p:nvPr/>
        </p:nvSpPr>
        <p:spPr>
          <a:xfrm>
            <a:off x="8024731" y="298926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A Perfect Day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E76DD8-CB7B-4007-B003-E8C07F8490CF}"/>
              </a:ext>
            </a:extLst>
          </p:cNvPr>
          <p:cNvSpPr txBox="1"/>
          <p:nvPr/>
        </p:nvSpPr>
        <p:spPr>
          <a:xfrm>
            <a:off x="3185870" y="115900"/>
            <a:ext cx="7057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Gill Sans MT" panose="020B0502020104020203" pitchFamily="34" charset="0"/>
              </a:rPr>
              <a:t>CHINESE RETRO AROUND 2000</a:t>
            </a:r>
            <a:endParaRPr lang="zh-CN" altLang="en-US" sz="2800" b="1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D808D-9821-4C73-8E27-13389587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2" y="195062"/>
            <a:ext cx="10804256" cy="62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494"/>
    </mc:Choice>
    <mc:Fallback xmlns="">
      <p:transition advTm="264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5188" y="596462"/>
            <a:ext cx="3948141" cy="2808927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C75E49-E7DE-4F11-91F6-7D721B96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7" y="431966"/>
            <a:ext cx="2323045" cy="1743841"/>
          </a:xfrm>
          <a:prstGeom prst="rect">
            <a:avLst/>
          </a:prstGeom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9EA1DED3-F8BF-432C-A731-4D3945EB99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1231" y="616965"/>
            <a:ext cx="4980369" cy="2626367"/>
          </a:xfrm>
          <a:prstGeom prst="rect">
            <a:avLst/>
          </a:prstGeom>
        </p:spPr>
      </p:pic>
      <p:pic>
        <p:nvPicPr>
          <p:cNvPr id="14" name="图片 13" descr="图片包含 室内, 桌子, 房间, 椅子&#10;&#10;描述已自动生成">
            <a:extLst>
              <a:ext uri="{FF2B5EF4-FFF2-40B4-BE49-F238E27FC236}">
                <a16:creationId xmlns:a16="http://schemas.microsoft.com/office/drawing/2014/main" id="{58E82BE9-5E79-4DC1-9EBD-0170B0317B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70"/>
          <a:stretch/>
        </p:blipFill>
        <p:spPr>
          <a:xfrm>
            <a:off x="7913066" y="3628764"/>
            <a:ext cx="3893936" cy="2622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4512D-5237-4313-8B46-1E8DFF611B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9" y="2014160"/>
            <a:ext cx="2218698" cy="1429497"/>
          </a:xfrm>
          <a:prstGeom prst="rect">
            <a:avLst/>
          </a:prstGeom>
        </p:spPr>
      </p:pic>
      <p:pic>
        <p:nvPicPr>
          <p:cNvPr id="19" name="Picture 13" descr="A picture containing table, drawing, cage, kitchen&#10;&#10;Description automatically generated">
            <a:extLst>
              <a:ext uri="{FF2B5EF4-FFF2-40B4-BE49-F238E27FC236}">
                <a16:creationId xmlns:a16="http://schemas.microsoft.com/office/drawing/2014/main" id="{89DA4E07-D195-4D95-8779-02D0FA2ECA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8" y="3640349"/>
            <a:ext cx="1833028" cy="13388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00639C8-F4DA-465B-BB3F-593989471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334" y="5137362"/>
            <a:ext cx="1833028" cy="137305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F1642BB-9601-415B-84FF-8DF6A8EEB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2137" y="5137362"/>
            <a:ext cx="2442454" cy="137305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3C9B3CB-02C1-4A7A-ADA3-16D1D5C9C06C}"/>
              </a:ext>
            </a:extLst>
          </p:cNvPr>
          <p:cNvSpPr txBox="1"/>
          <p:nvPr/>
        </p:nvSpPr>
        <p:spPr>
          <a:xfrm>
            <a:off x="5166501" y="613906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Gill Sans MT" panose="020B0502020104020203" pitchFamily="34" charset="0"/>
                <a:cs typeface="Times New Roman" panose="02020603050405020304" pitchFamily="18" charset="0"/>
              </a:rPr>
              <a:t>SCENE DESIGN</a:t>
            </a:r>
            <a:endParaRPr lang="zh-CN" altLang="en-US" sz="2400" b="1" dirty="0">
              <a:latin typeface="Gill Sans MT" panose="020B0502020104020203" pitchFamily="34" charset="0"/>
            </a:endParaRPr>
          </a:p>
        </p:txBody>
      </p:sp>
      <p:pic>
        <p:nvPicPr>
          <p:cNvPr id="4" name="图片 3" descr="图片包含 游戏机, 文字&#10;&#10;描述已自动生成">
            <a:extLst>
              <a:ext uri="{FF2B5EF4-FFF2-40B4-BE49-F238E27FC236}">
                <a16:creationId xmlns:a16="http://schemas.microsoft.com/office/drawing/2014/main" id="{6D95925A-6E2F-4B6E-A677-A99F60AA56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66" y="3799603"/>
            <a:ext cx="2768248" cy="2076185"/>
          </a:xfrm>
          <a:prstGeom prst="rect">
            <a:avLst/>
          </a:prstGeom>
        </p:spPr>
      </p:pic>
      <p:pic>
        <p:nvPicPr>
          <p:cNvPr id="9" name="图片 8" descr="图片包含 建筑, 小, 门, 男人&#10;&#10;描述已自动生成">
            <a:extLst>
              <a:ext uri="{FF2B5EF4-FFF2-40B4-BE49-F238E27FC236}">
                <a16:creationId xmlns:a16="http://schemas.microsoft.com/office/drawing/2014/main" id="{D612E7F0-8498-4756-99D5-19B5430EA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71" y="3673990"/>
            <a:ext cx="2334413" cy="1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078"/>
    </mc:Choice>
    <mc:Fallback xmlns="">
      <p:transition advTm="460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DDA6BD2B-491A-4474-8DAF-F0ADC82F6B4C}"/>
              </a:ext>
            </a:extLst>
          </p:cNvPr>
          <p:cNvSpPr txBox="1"/>
          <p:nvPr/>
        </p:nvSpPr>
        <p:spPr>
          <a:xfrm>
            <a:off x="543085" y="1498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GRAPHIC DESIGN</a:t>
            </a:r>
            <a:endParaRPr lang="zh-CN" altLang="en-US" sz="2800" b="1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7602AB-7E62-4FF1-B93B-DF494B01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2" y="85261"/>
            <a:ext cx="12047015" cy="66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186"/>
    </mc:Choice>
    <mc:Fallback xmlns="">
      <p:transition advTm="3118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DDA6BD2B-491A-4474-8DAF-F0ADC82F6B4C}"/>
              </a:ext>
            </a:extLst>
          </p:cNvPr>
          <p:cNvSpPr txBox="1"/>
          <p:nvPr/>
        </p:nvSpPr>
        <p:spPr>
          <a:xfrm>
            <a:off x="543085" y="1498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Gill Sans MT" panose="020B0502020104020203" pitchFamily="34" charset="0"/>
                <a:cs typeface="Times New Roman" panose="02020603050405020304" pitchFamily="18" charset="0"/>
              </a:rPr>
              <a:t>GRAPHIC DESIGN</a:t>
            </a:r>
            <a:endParaRPr lang="zh-CN" altLang="en-US" sz="2800" b="1" dirty="0">
              <a:latin typeface="Gill Sans MT" panose="020B0502020104020203" pitchFamily="34" charset="0"/>
            </a:endParaRPr>
          </a:p>
        </p:txBody>
      </p:sp>
      <p:pic>
        <p:nvPicPr>
          <p:cNvPr id="21" name="图片 20" descr="图片包含 照片, 游戏机, 不同, 许多&#10;&#10;描述已自动生成">
            <a:extLst>
              <a:ext uri="{FF2B5EF4-FFF2-40B4-BE49-F238E27FC236}">
                <a16:creationId xmlns:a16="http://schemas.microsoft.com/office/drawing/2014/main" id="{077461D3-54D8-4A20-AC9A-7EC9D268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55" y="586602"/>
            <a:ext cx="3305647" cy="2840063"/>
          </a:xfrm>
          <a:prstGeom prst="rect">
            <a:avLst/>
          </a:prstGeom>
        </p:spPr>
      </p:pic>
      <p:pic>
        <p:nvPicPr>
          <p:cNvPr id="25" name="图片 24" descr="图片包含 屏幕, 电脑, 桌子, 房间&#10;&#10;描述已自动生成">
            <a:extLst>
              <a:ext uri="{FF2B5EF4-FFF2-40B4-BE49-F238E27FC236}">
                <a16:creationId xmlns:a16="http://schemas.microsoft.com/office/drawing/2014/main" id="{5947E396-E333-48C3-A859-07241E877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8" y="586602"/>
            <a:ext cx="4441747" cy="3331311"/>
          </a:xfrm>
          <a:prstGeom prst="rect">
            <a:avLst/>
          </a:prstGeom>
        </p:spPr>
      </p:pic>
      <p:pic>
        <p:nvPicPr>
          <p:cNvPr id="27" name="图片 26" descr="图片包含 照片, 屏幕, 房间, 监控&#10;&#10;描述已自动生成">
            <a:extLst>
              <a:ext uri="{FF2B5EF4-FFF2-40B4-BE49-F238E27FC236}">
                <a16:creationId xmlns:a16="http://schemas.microsoft.com/office/drawing/2014/main" id="{78125519-FC9D-475A-88EA-8CEFAC463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85" y="586602"/>
            <a:ext cx="3643045" cy="2732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525C78-27F8-4C27-9FA7-5E6BDA959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727" y="4833450"/>
            <a:ext cx="3353091" cy="1883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56D358-5180-4FC5-8E91-61D0849E7F5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5754" y="4212581"/>
            <a:ext cx="4441747" cy="2504696"/>
          </a:xfrm>
          <a:prstGeom prst="rect">
            <a:avLst/>
          </a:prstGeom>
        </p:spPr>
      </p:pic>
      <p:pic>
        <p:nvPicPr>
          <p:cNvPr id="18" name="图片占位符 3">
            <a:extLst>
              <a:ext uri="{FF2B5EF4-FFF2-40B4-BE49-F238E27FC236}">
                <a16:creationId xmlns:a16="http://schemas.microsoft.com/office/drawing/2014/main" id="{031372E5-9C5B-4BF1-9A8D-DEFDB8E520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156" y="3656816"/>
            <a:ext cx="3643045" cy="3060461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4EDEBA-41E4-4211-9607-091E8652E2EB}"/>
              </a:ext>
            </a:extLst>
          </p:cNvPr>
          <p:cNvSpPr txBox="1"/>
          <p:nvPr/>
        </p:nvSpPr>
        <p:spPr>
          <a:xfrm>
            <a:off x="4934255" y="3354449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Menu Design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BA4E87-5E25-4DEB-969C-995C1489DF0D}"/>
              </a:ext>
            </a:extLst>
          </p:cNvPr>
          <p:cNvSpPr txBox="1"/>
          <p:nvPr/>
        </p:nvSpPr>
        <p:spPr>
          <a:xfrm>
            <a:off x="4923371" y="370833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UI of Achievement System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6AD38B-4F14-40DA-927A-2181128B25B6}"/>
              </a:ext>
            </a:extLst>
          </p:cNvPr>
          <p:cNvSpPr txBox="1"/>
          <p:nvPr/>
        </p:nvSpPr>
        <p:spPr>
          <a:xfrm>
            <a:off x="4912487" y="4033756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Animation Design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7E85A2-BBE8-47D0-AFBD-E162E4439D94}"/>
              </a:ext>
            </a:extLst>
          </p:cNvPr>
          <p:cNvSpPr txBox="1"/>
          <p:nvPr/>
        </p:nvSpPr>
        <p:spPr>
          <a:xfrm>
            <a:off x="4883727" y="435220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Steam Store Page Design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8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05"/>
    </mc:Choice>
    <mc:Fallback xmlns="">
      <p:transition advTm="423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1088390"/>
            <a:ext cx="1535430" cy="56019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290" y="230505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Gill Sans MT" panose="020B0502020104020203" pitchFamily="34" charset="0"/>
              </a:rPr>
              <a:t>3D ART DESIGN</a:t>
            </a:r>
          </a:p>
        </p:txBody>
      </p:sp>
      <p:pic>
        <p:nvPicPr>
          <p:cNvPr id="10" name="图片 9" descr="icon_3dsMAX2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65" y="1119505"/>
            <a:ext cx="685800" cy="685800"/>
          </a:xfrm>
          <a:prstGeom prst="rect">
            <a:avLst/>
          </a:prstGeom>
        </p:spPr>
      </p:pic>
      <p:pic>
        <p:nvPicPr>
          <p:cNvPr id="11" name="图片 10" descr="icon_Maya20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80" y="1142365"/>
            <a:ext cx="662940" cy="662940"/>
          </a:xfrm>
          <a:prstGeom prst="rect">
            <a:avLst/>
          </a:prstGeom>
        </p:spPr>
      </p:pic>
      <p:pic>
        <p:nvPicPr>
          <p:cNvPr id="12" name="图片 11" descr="icon_SubstancePainter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2095500"/>
            <a:ext cx="703580" cy="703580"/>
          </a:xfrm>
          <a:prstGeom prst="rect">
            <a:avLst/>
          </a:prstGeom>
        </p:spPr>
      </p:pic>
      <p:pic>
        <p:nvPicPr>
          <p:cNvPr id="13" name="图片 12" descr="icon_Bitmap2Material 3.1.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305" y="2095500"/>
            <a:ext cx="657860" cy="657860"/>
          </a:xfrm>
          <a:prstGeom prst="rect">
            <a:avLst/>
          </a:prstGeom>
        </p:spPr>
      </p:pic>
      <p:pic>
        <p:nvPicPr>
          <p:cNvPr id="4" name="图片 3" descr="mode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265" y="2994660"/>
            <a:ext cx="9940290" cy="3891915"/>
          </a:xfrm>
          <a:prstGeom prst="rect">
            <a:avLst/>
          </a:prstGeom>
        </p:spPr>
      </p:pic>
      <p:pic>
        <p:nvPicPr>
          <p:cNvPr id="2" name="图片 1" descr="icon_Houdin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1119505"/>
            <a:ext cx="684530" cy="686435"/>
          </a:xfrm>
          <a:prstGeom prst="rect">
            <a:avLst/>
          </a:prstGeom>
        </p:spPr>
      </p:pic>
      <p:pic>
        <p:nvPicPr>
          <p:cNvPr id="3" name="图片 2" descr="icon_UVLayout v2 Pr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8610" y="2095500"/>
            <a:ext cx="685165" cy="685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3815" y="967105"/>
            <a:ext cx="2491105" cy="2027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9650" y="976630"/>
            <a:ext cx="2498725" cy="20269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9450" y="967105"/>
            <a:ext cx="2519680" cy="204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21"/>
    </mc:Choice>
    <mc:Fallback xmlns="">
      <p:transition spd="slow" advTm="395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5290" y="230505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Gill Sans MT" panose="020B0502020104020203" pitchFamily="34" charset="0"/>
              </a:rPr>
              <a:t>3D ART DESIGN</a:t>
            </a:r>
          </a:p>
        </p:txBody>
      </p:sp>
      <p:pic>
        <p:nvPicPr>
          <p:cNvPr id="5" name="图片 4" descr="Others_basecol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75" y="1290955"/>
            <a:ext cx="17653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 descr="Others2_basecol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460" y="1290955"/>
            <a:ext cx="17653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Textbooks_BaseCol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790" y="1290955"/>
            <a:ext cx="17653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5983605" y="3206750"/>
            <a:ext cx="1236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Procedural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83605" y="922655"/>
            <a:ext cx="981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Modular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75B65-5316-4E82-BDD9-87BE03BFD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56" y="3751909"/>
            <a:ext cx="5492574" cy="2875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E60B90-839F-424F-9DEE-C8EE547D0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69" y="723117"/>
            <a:ext cx="5565801" cy="2870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35DA00-6FF1-4EBE-9E14-0FD09299B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833" y="3801746"/>
            <a:ext cx="5516937" cy="2825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38"/>
    </mc:Choice>
    <mc:Fallback xmlns="">
      <p:transition spd="slow" advTm="6243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5290" y="230505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Gill Sans MT" panose="020B0502020104020203" pitchFamily="34" charset="0"/>
              </a:rPr>
              <a:t>UI DESIGN</a:t>
            </a:r>
          </a:p>
        </p:txBody>
      </p:sp>
      <p:pic>
        <p:nvPicPr>
          <p:cNvPr id="3" name="图片 2" descr="菜单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1487170"/>
            <a:ext cx="4575810" cy="2388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3843655"/>
            <a:ext cx="4575810" cy="2503805"/>
          </a:xfrm>
          <a:prstGeom prst="rect">
            <a:avLst/>
          </a:prstGeom>
        </p:spPr>
      </p:pic>
      <p:pic>
        <p:nvPicPr>
          <p:cNvPr id="17" name="图片 16" descr="0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365" y="1487170"/>
            <a:ext cx="1503680" cy="1046480"/>
          </a:xfrm>
          <a:prstGeom prst="rect">
            <a:avLst/>
          </a:prstGeom>
        </p:spPr>
      </p:pic>
      <p:pic>
        <p:nvPicPr>
          <p:cNvPr id="18" name="图片 17" descr="0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050" y="1487170"/>
            <a:ext cx="1503680" cy="1046480"/>
          </a:xfrm>
          <a:prstGeom prst="rect">
            <a:avLst/>
          </a:prstGeom>
        </p:spPr>
      </p:pic>
      <p:pic>
        <p:nvPicPr>
          <p:cNvPr id="19" name="图片 18" descr="0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25" y="1486535"/>
            <a:ext cx="1503680" cy="1047115"/>
          </a:xfrm>
          <a:prstGeom prst="rect">
            <a:avLst/>
          </a:prstGeom>
        </p:spPr>
      </p:pic>
      <p:pic>
        <p:nvPicPr>
          <p:cNvPr id="21" name="图片 20" descr="02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3670" y="1486535"/>
            <a:ext cx="1504315" cy="1047115"/>
          </a:xfrm>
          <a:prstGeom prst="rect">
            <a:avLst/>
          </a:prstGeom>
        </p:spPr>
      </p:pic>
      <p:pic>
        <p:nvPicPr>
          <p:cNvPr id="22" name="图片 21" descr="03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365" y="2979420"/>
            <a:ext cx="1461135" cy="1447800"/>
          </a:xfrm>
          <a:prstGeom prst="rect">
            <a:avLst/>
          </a:prstGeom>
        </p:spPr>
      </p:pic>
      <p:pic>
        <p:nvPicPr>
          <p:cNvPr id="23" name="图片 22" descr="03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150" y="2979420"/>
            <a:ext cx="1461135" cy="1447800"/>
          </a:xfrm>
          <a:prstGeom prst="rect">
            <a:avLst/>
          </a:prstGeom>
        </p:spPr>
      </p:pic>
      <p:pic>
        <p:nvPicPr>
          <p:cNvPr id="24" name="图片 23" descr="04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335" y="2979420"/>
            <a:ext cx="1461135" cy="1447800"/>
          </a:xfrm>
          <a:prstGeom prst="rect">
            <a:avLst/>
          </a:prstGeom>
        </p:spPr>
      </p:pic>
      <p:pic>
        <p:nvPicPr>
          <p:cNvPr id="25" name="图片 24" descr="04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4470" y="2979420"/>
            <a:ext cx="1461135" cy="1447800"/>
          </a:xfrm>
          <a:prstGeom prst="rect">
            <a:avLst/>
          </a:prstGeom>
        </p:spPr>
      </p:pic>
      <p:pic>
        <p:nvPicPr>
          <p:cNvPr id="28" name="图片 27" descr="07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2835" y="4879340"/>
            <a:ext cx="1576070" cy="1458595"/>
          </a:xfrm>
          <a:prstGeom prst="rect">
            <a:avLst/>
          </a:prstGeom>
        </p:spPr>
      </p:pic>
      <p:pic>
        <p:nvPicPr>
          <p:cNvPr id="29" name="图片 28" descr="07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3025" y="4879340"/>
            <a:ext cx="1576070" cy="1458595"/>
          </a:xfrm>
          <a:prstGeom prst="rect">
            <a:avLst/>
          </a:prstGeom>
        </p:spPr>
      </p:pic>
      <p:pic>
        <p:nvPicPr>
          <p:cNvPr id="30" name="图片 29" descr="06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7365" y="4879340"/>
            <a:ext cx="1576070" cy="1458595"/>
          </a:xfrm>
          <a:prstGeom prst="rect">
            <a:avLst/>
          </a:prstGeom>
        </p:spPr>
      </p:pic>
      <p:pic>
        <p:nvPicPr>
          <p:cNvPr id="31" name="图片 30" descr="06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590" y="4879340"/>
            <a:ext cx="1576070" cy="145859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87035" y="958850"/>
            <a:ext cx="23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Gill Sans MT" panose="020B0502020104020203" pitchFamily="34" charset="0"/>
              </a:rPr>
              <a:t>Slected State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5289" y="969010"/>
            <a:ext cx="180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ill Sans MT" panose="020B0502020104020203" pitchFamily="34" charset="0"/>
              </a:rPr>
              <a:t>Localization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89"/>
    </mc:Choice>
    <mc:Fallback xmlns="">
      <p:transition spd="slow" advTm="5268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5BB50A4F-0837-4A6C-99A2-F971D7C227D6}"/>
              </a:ext>
            </a:extLst>
          </p:cNvPr>
          <p:cNvSpPr txBox="1">
            <a:spLocks/>
          </p:cNvSpPr>
          <p:nvPr/>
        </p:nvSpPr>
        <p:spPr>
          <a:xfrm>
            <a:off x="348553" y="118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GAME ENGINE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5486AE6-5B13-4922-B326-36E315FD034B}"/>
              </a:ext>
            </a:extLst>
          </p:cNvPr>
          <p:cNvSpPr txBox="1">
            <a:spLocks/>
          </p:cNvSpPr>
          <p:nvPr/>
        </p:nvSpPr>
        <p:spPr>
          <a:xfrm>
            <a:off x="141684" y="1443936"/>
            <a:ext cx="6628418" cy="37840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Unity3D</a:t>
            </a:r>
          </a:p>
          <a:p>
            <a:pPr lvl="2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HDRP (High Definition Render Pipeline)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Linear Color space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Decal System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Post-processing Volume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Physics-based lighting system</a:t>
            </a:r>
          </a:p>
          <a:p>
            <a:pPr lvl="3"/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Unity Asset Store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Pro-builder</a:t>
            </a:r>
          </a:p>
          <a:p>
            <a:pPr lvl="3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DO Tween</a:t>
            </a:r>
          </a:p>
          <a:p>
            <a:pPr lvl="3"/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  <a:p>
            <a:pPr lvl="2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2D5CE9A-00FB-44D0-AA59-6C2D1C41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 r="4827"/>
          <a:stretch/>
        </p:blipFill>
        <p:spPr>
          <a:xfrm>
            <a:off x="507430" y="1443989"/>
            <a:ext cx="338871" cy="33985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A8770-CB96-4182-B921-4293040E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64" y="644266"/>
            <a:ext cx="2056069" cy="11194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DD14D5-FA61-4A24-AA26-A67BB7B0C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7730"/>
          <a:stretch/>
        </p:blipFill>
        <p:spPr>
          <a:xfrm>
            <a:off x="9449196" y="1768038"/>
            <a:ext cx="2061200" cy="119371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0177B49-2331-4489-A86F-C4FB8B6A3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6"/>
          <a:stretch/>
        </p:blipFill>
        <p:spPr>
          <a:xfrm>
            <a:off x="7398899" y="2957853"/>
            <a:ext cx="2061201" cy="120929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2398D4F-95AD-45D6-BB2C-E8FF0D098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51"/>
          <a:stretch/>
        </p:blipFill>
        <p:spPr>
          <a:xfrm>
            <a:off x="7402223" y="4336325"/>
            <a:ext cx="4146646" cy="2101656"/>
          </a:xfrm>
          <a:prstGeom prst="rect">
            <a:avLst/>
          </a:prstGeom>
        </p:spPr>
      </p:pic>
      <p:sp>
        <p:nvSpPr>
          <p:cNvPr id="45" name="标题 1">
            <a:extLst>
              <a:ext uri="{FF2B5EF4-FFF2-40B4-BE49-F238E27FC236}">
                <a16:creationId xmlns:a16="http://schemas.microsoft.com/office/drawing/2014/main" id="{9AED7659-5691-490B-AFD6-C292A9D9EF39}"/>
              </a:ext>
            </a:extLst>
          </p:cNvPr>
          <p:cNvSpPr txBox="1">
            <a:spLocks/>
          </p:cNvSpPr>
          <p:nvPr/>
        </p:nvSpPr>
        <p:spPr>
          <a:xfrm rot="10800000">
            <a:off x="9430724" y="834304"/>
            <a:ext cx="525262" cy="46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→</a:t>
            </a:r>
          </a:p>
        </p:txBody>
      </p: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5F76A31D-3D8E-409E-9D64-852470D80C67}"/>
              </a:ext>
            </a:extLst>
          </p:cNvPr>
          <p:cNvSpPr txBox="1">
            <a:spLocks/>
          </p:cNvSpPr>
          <p:nvPr/>
        </p:nvSpPr>
        <p:spPr>
          <a:xfrm>
            <a:off x="9419820" y="710861"/>
            <a:ext cx="2056070" cy="40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Gill Sans MT" panose="020B0502020104020203" pitchFamily="34" charset="0"/>
                <a:ea typeface="思源黑体 CN Heavy" panose="020B0A00000000000000" pitchFamily="34" charset="-122"/>
              </a:rPr>
              <a:t>Prototyping</a:t>
            </a: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D75DC253-B2E4-4E5D-9949-3914E6F62F9C}"/>
              </a:ext>
            </a:extLst>
          </p:cNvPr>
          <p:cNvSpPr txBox="1">
            <a:spLocks/>
          </p:cNvSpPr>
          <p:nvPr/>
        </p:nvSpPr>
        <p:spPr>
          <a:xfrm>
            <a:off x="8871010" y="2352946"/>
            <a:ext cx="525262" cy="46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→</a:t>
            </a:r>
          </a:p>
        </p:txBody>
      </p:sp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0E671227-E37E-4379-B5E5-05E25030044E}"/>
              </a:ext>
            </a:extLst>
          </p:cNvPr>
          <p:cNvSpPr txBox="1">
            <a:spLocks/>
          </p:cNvSpPr>
          <p:nvPr/>
        </p:nvSpPr>
        <p:spPr>
          <a:xfrm>
            <a:off x="7219124" y="2126495"/>
            <a:ext cx="2256422" cy="40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Gill Sans MT" panose="020B0502020104020203" pitchFamily="34" charset="0"/>
                <a:ea typeface="思源黑体 CN Heavy" panose="020B0A00000000000000" pitchFamily="34" charset="-122"/>
              </a:rPr>
              <a:t>Import Material</a:t>
            </a: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503A3CE9-D52A-47F0-8211-413A5E256F48}"/>
              </a:ext>
            </a:extLst>
          </p:cNvPr>
          <p:cNvSpPr txBox="1">
            <a:spLocks/>
          </p:cNvSpPr>
          <p:nvPr/>
        </p:nvSpPr>
        <p:spPr>
          <a:xfrm rot="10800000">
            <a:off x="9460100" y="3445490"/>
            <a:ext cx="525262" cy="46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→</a:t>
            </a:r>
          </a:p>
        </p:txBody>
      </p:sp>
      <p:sp>
        <p:nvSpPr>
          <p:cNvPr id="59" name="内容占位符 2">
            <a:extLst>
              <a:ext uri="{FF2B5EF4-FFF2-40B4-BE49-F238E27FC236}">
                <a16:creationId xmlns:a16="http://schemas.microsoft.com/office/drawing/2014/main" id="{1FB8E22D-BF14-4FD8-9846-D4B2FC37483D}"/>
              </a:ext>
            </a:extLst>
          </p:cNvPr>
          <p:cNvSpPr txBox="1">
            <a:spLocks/>
          </p:cNvSpPr>
          <p:nvPr/>
        </p:nvSpPr>
        <p:spPr>
          <a:xfrm>
            <a:off x="9430724" y="3303575"/>
            <a:ext cx="2256422" cy="40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Gill Sans MT" panose="020B0502020104020203" pitchFamily="34" charset="0"/>
                <a:ea typeface="思源黑体 CN Heavy" panose="020B0A00000000000000" pitchFamily="34" charset="-122"/>
              </a:rPr>
              <a:t>Lighting</a:t>
            </a:r>
          </a:p>
        </p:txBody>
      </p:sp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6AE70BF7-E058-4D2C-9FD4-4220181FCA9B}"/>
              </a:ext>
            </a:extLst>
          </p:cNvPr>
          <p:cNvSpPr txBox="1">
            <a:spLocks/>
          </p:cNvSpPr>
          <p:nvPr/>
        </p:nvSpPr>
        <p:spPr>
          <a:xfrm>
            <a:off x="6144629" y="6154798"/>
            <a:ext cx="1367000" cy="409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Gill Sans MT" panose="020B0502020104020203" pitchFamily="34" charset="0"/>
                <a:ea typeface="思源黑体 CN Heavy" panose="020B0A00000000000000" pitchFamily="34" charset="-122"/>
              </a:rPr>
              <a:t>Finalized</a:t>
            </a:r>
          </a:p>
        </p:txBody>
      </p:sp>
    </p:spTree>
    <p:extLst>
      <p:ext uri="{BB962C8B-B14F-4D97-AF65-F5344CB8AC3E}">
        <p14:creationId xmlns:p14="http://schemas.microsoft.com/office/powerpoint/2010/main" val="18607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1"/>
    </mc:Choice>
    <mc:Fallback xmlns="">
      <p:transition spd="slow" advTm="5472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5BE06144-7B56-4776-9C25-9C7307B81C0B}"/>
              </a:ext>
            </a:extLst>
          </p:cNvPr>
          <p:cNvSpPr/>
          <p:nvPr/>
        </p:nvSpPr>
        <p:spPr>
          <a:xfrm>
            <a:off x="5666214" y="3984566"/>
            <a:ext cx="6349827" cy="214231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548571-D099-4D1D-8A99-F250C3666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6" t="8038" r="2347" b="6877"/>
          <a:stretch/>
        </p:blipFill>
        <p:spPr>
          <a:xfrm>
            <a:off x="311010" y="1193495"/>
            <a:ext cx="5174898" cy="4961939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C7D310-CCB1-4360-AF46-B4807BAA3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7" t="32657" b="3799"/>
          <a:stretch/>
        </p:blipFill>
        <p:spPr>
          <a:xfrm>
            <a:off x="5855252" y="4484389"/>
            <a:ext cx="1938926" cy="1167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3611A-0A27-45C1-9C91-5D9E74139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8"/>
          <a:stretch/>
        </p:blipFill>
        <p:spPr>
          <a:xfrm>
            <a:off x="7883517" y="4485046"/>
            <a:ext cx="1938926" cy="11635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BBE4AB-5CFC-4BE4-BDF0-BD59E0374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1" t="5323" r="4695"/>
          <a:stretch/>
        </p:blipFill>
        <p:spPr>
          <a:xfrm>
            <a:off x="3972388" y="4962209"/>
            <a:ext cx="1207362" cy="7022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09D953-656E-49D7-8414-BD361050C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2" t="5715" r="3811"/>
          <a:stretch/>
        </p:blipFill>
        <p:spPr>
          <a:xfrm>
            <a:off x="3972388" y="2569761"/>
            <a:ext cx="1211798" cy="67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A143A4-03DE-4593-86E9-8821C30217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67" t="8078" r="4324"/>
          <a:stretch/>
        </p:blipFill>
        <p:spPr>
          <a:xfrm>
            <a:off x="3981264" y="3465262"/>
            <a:ext cx="1233005" cy="6769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9BBC50-B1A8-4485-948C-E51AFC5D3D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661" t="7468" b="25114"/>
          <a:stretch/>
        </p:blipFill>
        <p:spPr>
          <a:xfrm>
            <a:off x="3981264" y="1604434"/>
            <a:ext cx="1211798" cy="746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51AA95-09EA-4B1F-8BED-6079E4FDA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726" y="4496624"/>
            <a:ext cx="1938928" cy="1142582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053D9777-3044-408B-BC4B-9E5D82F6A04E}"/>
              </a:ext>
            </a:extLst>
          </p:cNvPr>
          <p:cNvSpPr txBox="1">
            <a:spLocks/>
          </p:cNvSpPr>
          <p:nvPr/>
        </p:nvSpPr>
        <p:spPr>
          <a:xfrm>
            <a:off x="318261" y="667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PROGRAMMING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A995D0E-BBD9-44D4-8FED-332E82507F37}"/>
              </a:ext>
            </a:extLst>
          </p:cNvPr>
          <p:cNvSpPr txBox="1">
            <a:spLocks/>
          </p:cNvSpPr>
          <p:nvPr/>
        </p:nvSpPr>
        <p:spPr>
          <a:xfrm>
            <a:off x="6200212" y="5665552"/>
            <a:ext cx="1710828" cy="43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Prototype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6427E4EF-7B33-447B-8498-C3660356481D}"/>
              </a:ext>
            </a:extLst>
          </p:cNvPr>
          <p:cNvSpPr txBox="1">
            <a:spLocks/>
          </p:cNvSpPr>
          <p:nvPr/>
        </p:nvSpPr>
        <p:spPr>
          <a:xfrm>
            <a:off x="8083907" y="5665552"/>
            <a:ext cx="1710828" cy="43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Inner Testing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2C5771CA-F912-44DA-B68E-DE80D66295B5}"/>
              </a:ext>
            </a:extLst>
          </p:cNvPr>
          <p:cNvSpPr txBox="1">
            <a:spLocks/>
          </p:cNvSpPr>
          <p:nvPr/>
        </p:nvSpPr>
        <p:spPr>
          <a:xfrm>
            <a:off x="10315371" y="5694102"/>
            <a:ext cx="1710828" cy="43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Finalized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588E626-A9F7-4CD0-8D6A-229C262BC77F}"/>
              </a:ext>
            </a:extLst>
          </p:cNvPr>
          <p:cNvSpPr txBox="1">
            <a:spLocks/>
          </p:cNvSpPr>
          <p:nvPr/>
        </p:nvSpPr>
        <p:spPr>
          <a:xfrm>
            <a:off x="404147" y="1181738"/>
            <a:ext cx="1515365" cy="48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Breakdown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D15D236-73B2-427E-AB7C-9F02FF7FA4BF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50" y="1193495"/>
            <a:ext cx="6349827" cy="264652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C5EEE47E-AD6E-4994-B259-24E9C14006A5}"/>
              </a:ext>
            </a:extLst>
          </p:cNvPr>
          <p:cNvSpPr txBox="1">
            <a:spLocks/>
          </p:cNvSpPr>
          <p:nvPr/>
        </p:nvSpPr>
        <p:spPr>
          <a:xfrm>
            <a:off x="5756703" y="1116754"/>
            <a:ext cx="3399459" cy="490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Cooperation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Gitee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）</a:t>
            </a: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BC8876A8-3EE8-426F-A250-0BB39E932212}"/>
              </a:ext>
            </a:extLst>
          </p:cNvPr>
          <p:cNvSpPr txBox="1">
            <a:spLocks/>
          </p:cNvSpPr>
          <p:nvPr/>
        </p:nvSpPr>
        <p:spPr>
          <a:xfrm>
            <a:off x="5746887" y="3976622"/>
            <a:ext cx="3802465" cy="486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Development Process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4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9"/>
    </mc:Choice>
    <mc:Fallback xmlns="">
      <p:transition spd="slow" advTm="378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053D9777-3044-408B-BC4B-9E5D82F6A04E}"/>
              </a:ext>
            </a:extLst>
          </p:cNvPr>
          <p:cNvSpPr txBox="1">
            <a:spLocks/>
          </p:cNvSpPr>
          <p:nvPr/>
        </p:nvSpPr>
        <p:spPr>
          <a:xfrm>
            <a:off x="452248" y="118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POST-PROCESSING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1B98BD34-637A-47D7-94C3-A51B0E528357}"/>
              </a:ext>
            </a:extLst>
          </p:cNvPr>
          <p:cNvSpPr txBox="1">
            <a:spLocks/>
          </p:cNvSpPr>
          <p:nvPr/>
        </p:nvSpPr>
        <p:spPr>
          <a:xfrm>
            <a:off x="147781" y="1460794"/>
            <a:ext cx="6628418" cy="48014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Lighting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Baking Lightmap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Realtime lighting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Light probe</a:t>
            </a: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Shader Graph &amp; VFX Graph</a:t>
            </a: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Animation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Timeline (Animation sequence)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DO Tween plugin</a:t>
            </a: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Rendering Volume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Fog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思源黑体 CN Heavy" panose="020B0A00000000000000" pitchFamily="34" charset="-122"/>
              </a:rPr>
              <a:t>Screen Space Refection</a:t>
            </a:r>
          </a:p>
          <a:p>
            <a:pPr lvl="1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  <a:p>
            <a:pPr lvl="2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ea typeface="思源黑体 CN Heavy" panose="020B0A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1275E-A965-4297-BB08-0270F5FD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90" y="985313"/>
            <a:ext cx="5092562" cy="53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5"/>
    </mc:Choice>
    <mc:Fallback xmlns="">
      <p:transition spd="slow" advTm="500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151964" y="-926582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3964525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TEAM INTRO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80E6882-AB6B-4BFA-B09D-6F2889E3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053534E-BF01-43FB-82F3-89047C9B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89693F6D-73BF-47A5-8E0C-12B82A6C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F627A19A-FD08-492C-91B8-D51BECA9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9D3FF1F5-4C99-49A0-9239-BD8146CE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214419A4-066D-4A62-91BC-1D2BF75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477330AB-CCDA-435E-998C-4D3F559CE387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剪去单角 68">
            <a:extLst>
              <a:ext uri="{FF2B5EF4-FFF2-40B4-BE49-F238E27FC236}">
                <a16:creationId xmlns:a16="http://schemas.microsoft.com/office/drawing/2014/main" id="{E227377F-7091-4E2E-8238-32E15850AE83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8EE50E2-6A7E-4D73-B67A-3816A0E3F95E}"/>
              </a:ext>
            </a:extLst>
          </p:cNvPr>
          <p:cNvGrpSpPr/>
          <p:nvPr/>
        </p:nvGrpSpPr>
        <p:grpSpPr>
          <a:xfrm>
            <a:off x="64673" y="1627372"/>
            <a:ext cx="12020950" cy="4494793"/>
            <a:chOff x="64673" y="1627372"/>
            <a:chExt cx="12020950" cy="4494793"/>
          </a:xfrm>
        </p:grpSpPr>
        <p:sp>
          <p:nvSpPr>
            <p:cNvPr id="71" name="矩形: 剪去单角 70">
              <a:extLst>
                <a:ext uri="{FF2B5EF4-FFF2-40B4-BE49-F238E27FC236}">
                  <a16:creationId xmlns:a16="http://schemas.microsoft.com/office/drawing/2014/main" id="{E3D3FDB1-7576-4121-8ADF-EBEDE2F946B2}"/>
                </a:ext>
              </a:extLst>
            </p:cNvPr>
            <p:cNvSpPr/>
            <p:nvPr/>
          </p:nvSpPr>
          <p:spPr>
            <a:xfrm rot="10800000">
              <a:off x="67893" y="4264113"/>
              <a:ext cx="2914778" cy="737288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: 剪去单角 71">
              <a:extLst>
                <a:ext uri="{FF2B5EF4-FFF2-40B4-BE49-F238E27FC236}">
                  <a16:creationId xmlns:a16="http://schemas.microsoft.com/office/drawing/2014/main" id="{A7C9B70B-C232-40BA-A907-F29E53ADA6D0}"/>
                </a:ext>
              </a:extLst>
            </p:cNvPr>
            <p:cNvSpPr/>
            <p:nvPr/>
          </p:nvSpPr>
          <p:spPr>
            <a:xfrm rot="10800000">
              <a:off x="9343071" y="2353012"/>
              <a:ext cx="2742551" cy="737288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: 剪去单角 72">
              <a:extLst>
                <a:ext uri="{FF2B5EF4-FFF2-40B4-BE49-F238E27FC236}">
                  <a16:creationId xmlns:a16="http://schemas.microsoft.com/office/drawing/2014/main" id="{218B751D-6DAD-41EC-92A0-2AD87739F3BD}"/>
                </a:ext>
              </a:extLst>
            </p:cNvPr>
            <p:cNvSpPr/>
            <p:nvPr/>
          </p:nvSpPr>
          <p:spPr>
            <a:xfrm rot="10800000">
              <a:off x="6200262" y="3725626"/>
              <a:ext cx="2914778" cy="737288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矩形: 剪去单角 73">
              <a:extLst>
                <a:ext uri="{FF2B5EF4-FFF2-40B4-BE49-F238E27FC236}">
                  <a16:creationId xmlns:a16="http://schemas.microsoft.com/office/drawing/2014/main" id="{FB411B08-0B21-4016-BE01-B552CEFEEAE9}"/>
                </a:ext>
              </a:extLst>
            </p:cNvPr>
            <p:cNvSpPr/>
            <p:nvPr/>
          </p:nvSpPr>
          <p:spPr>
            <a:xfrm rot="10800000">
              <a:off x="3178045" y="3050242"/>
              <a:ext cx="2807107" cy="728447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矩形: 剪去单角 76">
              <a:extLst>
                <a:ext uri="{FF2B5EF4-FFF2-40B4-BE49-F238E27FC236}">
                  <a16:creationId xmlns:a16="http://schemas.microsoft.com/office/drawing/2014/main" id="{9213EBF4-A6FF-4F28-AEC2-B2BCBB4B767F}"/>
                </a:ext>
              </a:extLst>
            </p:cNvPr>
            <p:cNvSpPr/>
            <p:nvPr/>
          </p:nvSpPr>
          <p:spPr>
            <a:xfrm>
              <a:off x="64673" y="4790608"/>
              <a:ext cx="2914778" cy="680958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: 剪去单角 79">
              <a:extLst>
                <a:ext uri="{FF2B5EF4-FFF2-40B4-BE49-F238E27FC236}">
                  <a16:creationId xmlns:a16="http://schemas.microsoft.com/office/drawing/2014/main" id="{318F55B2-1128-4192-8475-721640652FDE}"/>
                </a:ext>
              </a:extLst>
            </p:cNvPr>
            <p:cNvSpPr/>
            <p:nvPr/>
          </p:nvSpPr>
          <p:spPr>
            <a:xfrm>
              <a:off x="9345300" y="2261473"/>
              <a:ext cx="2740323" cy="581414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EEEFCFC5-0BF1-4F98-A4A0-43E5026B9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189" y="5438073"/>
              <a:ext cx="749794" cy="68292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ECDD67D9-9A8A-44B0-AE77-49B71819E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334" y="5457047"/>
              <a:ext cx="668004" cy="623699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DF85702A-832D-4D05-9948-AA91E5D4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3583" y="5453145"/>
              <a:ext cx="609972" cy="612912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A30A1D5-5B36-4830-844E-C02EB93C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7346" y="2619571"/>
              <a:ext cx="640253" cy="627869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03A006C3-0D8F-470F-81A4-67C6A9FA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3068" y="2628536"/>
              <a:ext cx="645352" cy="62787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B4F44128-4721-4A4C-9D13-C7DF2E51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1635" y="2585436"/>
              <a:ext cx="640253" cy="627869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F7B7DB8-CC92-46F9-9DFE-156A20602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9938" y="5462852"/>
              <a:ext cx="579016" cy="582017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8271A72-7118-493B-8504-3598391BE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63889" y="2600216"/>
              <a:ext cx="701588" cy="683125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7420A627-F8D1-4A11-A970-7AA78CC0C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213" y="5439245"/>
              <a:ext cx="749794" cy="68292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2C058CF9-C974-4405-A8E5-FF5F649A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50174" y="5441103"/>
              <a:ext cx="541465" cy="658448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5E03EC5B-B39F-4761-94B2-CC3BE0670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91639" y="5433237"/>
              <a:ext cx="732804" cy="672739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313C2F22-CE13-488D-8744-2D2F7D174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0623" y="5454647"/>
              <a:ext cx="640253" cy="627869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AAB84477-AB7C-4EAA-87ED-6DB5E22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93786" y="5463317"/>
              <a:ext cx="579016" cy="582017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16BCAD0E-C403-432C-9F03-751DF7FE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51002" y="2562992"/>
              <a:ext cx="732804" cy="672739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C853AB4-2CBF-4D25-9EC3-87D00E43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3955" y="2564694"/>
              <a:ext cx="541465" cy="658448"/>
            </a:xfrm>
            <a:prstGeom prst="rect">
              <a:avLst/>
            </a:prstGeom>
          </p:spPr>
        </p:pic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B660338-05C5-4485-B252-83AD4DBB4A1D}"/>
                </a:ext>
              </a:extLst>
            </p:cNvPr>
            <p:cNvSpPr/>
            <p:nvPr/>
          </p:nvSpPr>
          <p:spPr>
            <a:xfrm>
              <a:off x="119403" y="4491549"/>
              <a:ext cx="3970318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AMOS</a:t>
              </a:r>
              <a:endParaRPr lang="en-US" altLang="zh-CN" sz="2400" b="1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PROGRAMMER / ANIMATOR</a:t>
              </a:r>
              <a:endParaRPr lang="zh-CN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4935099-033F-45B7-8726-DFAF9D3B1EC8}"/>
                </a:ext>
              </a:extLst>
            </p:cNvPr>
            <p:cNvSpPr/>
            <p:nvPr/>
          </p:nvSpPr>
          <p:spPr>
            <a:xfrm>
              <a:off x="8978188" y="1627372"/>
              <a:ext cx="201939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JOIE</a:t>
              </a:r>
              <a:endParaRPr lang="en-US" altLang="zh-CN" sz="2400" b="1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GAME ARTIST</a:t>
              </a:r>
              <a:endParaRPr lang="zh-CN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9027BF4-035C-48C6-8571-12161D8A4F85}"/>
                </a:ext>
              </a:extLst>
            </p:cNvPr>
            <p:cNvSpPr/>
            <p:nvPr/>
          </p:nvSpPr>
          <p:spPr>
            <a:xfrm>
              <a:off x="509825" y="1690142"/>
              <a:ext cx="3365025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800" b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VELINE</a:t>
              </a:r>
              <a:endParaRPr lang="en-US" altLang="zh-CN" sz="2400" b="1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altLang="zh-CN" sz="2400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DESIGNER / MARKETER</a:t>
              </a:r>
              <a:endParaRPr lang="zh-CN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24A0667-9E7A-4DB5-B9D0-EDC90DAD423B}"/>
                </a:ext>
              </a:extLst>
            </p:cNvPr>
            <p:cNvSpPr/>
            <p:nvPr/>
          </p:nvSpPr>
          <p:spPr>
            <a:xfrm>
              <a:off x="8068213" y="4490203"/>
              <a:ext cx="3978140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IRENE</a:t>
              </a:r>
              <a:endParaRPr lang="en-US" altLang="zh-CN" sz="2400" b="1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MODELLER / PROGRAMMER</a:t>
              </a:r>
              <a:endParaRPr lang="zh-CN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2" name="矩形: 剪去单角 101">
            <a:extLst>
              <a:ext uri="{FF2B5EF4-FFF2-40B4-BE49-F238E27FC236}">
                <a16:creationId xmlns:a16="http://schemas.microsoft.com/office/drawing/2014/main" id="{A40C4D28-0765-4080-BE9A-76F0FFE91748}"/>
              </a:ext>
            </a:extLst>
          </p:cNvPr>
          <p:cNvSpPr/>
          <p:nvPr/>
        </p:nvSpPr>
        <p:spPr>
          <a:xfrm rot="16200000">
            <a:off x="7138434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剪去单角 102">
            <a:extLst>
              <a:ext uri="{FF2B5EF4-FFF2-40B4-BE49-F238E27FC236}">
                <a16:creationId xmlns:a16="http://schemas.microsoft.com/office/drawing/2014/main" id="{1248587F-E8F3-4AC6-BC50-577FD4225AC3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76BCC3-A035-478B-9C3F-35B009F26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26" y="1724061"/>
            <a:ext cx="1702227" cy="1702227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C7AFB73-5322-4448-ACA8-A1A3F5335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84" y="4515676"/>
            <a:ext cx="1702227" cy="1702227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D8EE19F6-477C-47EB-AE0A-F1E13F81B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07" y="4515676"/>
            <a:ext cx="1702227" cy="1702227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06F227E4-ED38-48AA-94F5-B046748F8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07" y="1724061"/>
            <a:ext cx="1702227" cy="17022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403A114-8907-4177-9AC3-449357BD556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2296" b="20770"/>
          <a:stretch/>
        </p:blipFill>
        <p:spPr>
          <a:xfrm>
            <a:off x="4061767" y="1163526"/>
            <a:ext cx="1862031" cy="2281281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E6E9496-99F6-49C9-B16D-3728E95A9E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505" r="27066" b="17239"/>
          <a:stretch/>
        </p:blipFill>
        <p:spPr>
          <a:xfrm>
            <a:off x="6316119" y="4093878"/>
            <a:ext cx="1801726" cy="221492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5D3F2DC-96A5-4D1D-955A-367A49CCE9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81916" b="18706"/>
          <a:stretch/>
        </p:blipFill>
        <p:spPr>
          <a:xfrm>
            <a:off x="4071257" y="4089785"/>
            <a:ext cx="1801726" cy="221734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A45B9C3E-9A98-4071-AFAC-BFCF4447E8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343" t="6706" r="55540" b="8451"/>
          <a:stretch/>
        </p:blipFill>
        <p:spPr>
          <a:xfrm>
            <a:off x="6307330" y="1163526"/>
            <a:ext cx="1829686" cy="23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63"/>
    </mc:Choice>
    <mc:Fallback xmlns="">
      <p:transition spd="slow" advTm="207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A5671B-B69C-4735-B9AB-AD0D5804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2" r="28746"/>
          <a:stretch/>
        </p:blipFill>
        <p:spPr>
          <a:xfrm rot="12600000" flipH="1">
            <a:off x="6407236" y="-5922397"/>
            <a:ext cx="6602938" cy="122032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20ED7-0BC3-4EFF-B2AD-2A0FBA52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9" y="508890"/>
            <a:ext cx="4065780" cy="609924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4BFBA8-E527-490C-9D85-FF400ECD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2" y="253370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b="1" kern="1200" dirty="0">
                <a:solidFill>
                  <a:schemeClr val="tx1"/>
                </a:solidFill>
                <a:latin typeface="Gill Sans MT" panose="020B0502020104020203" pitchFamily="34" charset="0"/>
              </a:rPr>
              <a:t>THANK YOU</a:t>
            </a:r>
          </a:p>
        </p:txBody>
      </p:sp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8EC95DAB-ABAB-4117-8A3F-87D4F414B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14227" r="20251" b="22140"/>
          <a:stretch/>
        </p:blipFill>
        <p:spPr>
          <a:xfrm>
            <a:off x="8249542" y="4818792"/>
            <a:ext cx="755582" cy="569872"/>
          </a:xfrm>
          <a:prstGeom prst="rect">
            <a:avLst/>
          </a:prstGeom>
        </p:spPr>
      </p:pic>
      <p:sp>
        <p:nvSpPr>
          <p:cNvPr id="12" name="矩形: 剪去单角 11">
            <a:extLst>
              <a:ext uri="{FF2B5EF4-FFF2-40B4-BE49-F238E27FC236}">
                <a16:creationId xmlns:a16="http://schemas.microsoft.com/office/drawing/2014/main" id="{38960CC5-6CB1-41AE-AA4B-9585BE156196}"/>
              </a:ext>
            </a:extLst>
          </p:cNvPr>
          <p:cNvSpPr/>
          <p:nvPr/>
        </p:nvSpPr>
        <p:spPr>
          <a:xfrm>
            <a:off x="-112237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剪去单角 12">
            <a:extLst>
              <a:ext uri="{FF2B5EF4-FFF2-40B4-BE49-F238E27FC236}">
                <a16:creationId xmlns:a16="http://schemas.microsoft.com/office/drawing/2014/main" id="{5ADB942D-4066-4949-9600-8071F29A2DE0}"/>
              </a:ext>
            </a:extLst>
          </p:cNvPr>
          <p:cNvSpPr/>
          <p:nvPr/>
        </p:nvSpPr>
        <p:spPr>
          <a:xfrm rot="16200000">
            <a:off x="5984463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1774453E-40F6-44B9-8CE0-8F9428490F19}"/>
              </a:ext>
            </a:extLst>
          </p:cNvPr>
          <p:cNvSpPr/>
          <p:nvPr/>
        </p:nvSpPr>
        <p:spPr>
          <a:xfrm rot="16200000">
            <a:off x="5998598" y="642750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D67423-7033-4C18-A2D4-A563803E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755" y="4818792"/>
            <a:ext cx="652563" cy="58239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46B8E9-1D60-4253-886B-BBD4B7B9BFE9}"/>
              </a:ext>
            </a:extLst>
          </p:cNvPr>
          <p:cNvSpPr/>
          <p:nvPr/>
        </p:nvSpPr>
        <p:spPr>
          <a:xfrm>
            <a:off x="7183334" y="6000800"/>
            <a:ext cx="3495124" cy="662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latin typeface="Gill Sans MT" panose="020B0502020104020203" pitchFamily="34" charset="0"/>
                <a:ea typeface="+mj-ea"/>
                <a:cs typeface="+mj-cs"/>
              </a:rPr>
              <a:t>BY  WAW STUDIO</a:t>
            </a:r>
            <a:endParaRPr lang="zh-CN" altLang="en-US" sz="2800" b="1" dirty="0"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7" name="矩形: 剪去单角 6">
            <a:extLst>
              <a:ext uri="{FF2B5EF4-FFF2-40B4-BE49-F238E27FC236}">
                <a16:creationId xmlns:a16="http://schemas.microsoft.com/office/drawing/2014/main" id="{24E899A6-6388-44E6-8587-40FDC17FEC4C}"/>
              </a:ext>
            </a:extLst>
          </p:cNvPr>
          <p:cNvSpPr/>
          <p:nvPr/>
        </p:nvSpPr>
        <p:spPr>
          <a:xfrm>
            <a:off x="11991072" y="-69844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9"/>
    </mc:Choice>
    <mc:Fallback xmlns="">
      <p:transition spd="slow" advTm="173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910048" y="-843364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4835229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PROJECT INTRO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6586470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26139F2-8BA0-4B06-8DD5-056BE4951BC5}"/>
              </a:ext>
            </a:extLst>
          </p:cNvPr>
          <p:cNvGrpSpPr/>
          <p:nvPr/>
        </p:nvGrpSpPr>
        <p:grpSpPr>
          <a:xfrm>
            <a:off x="301312" y="1478114"/>
            <a:ext cx="3683231" cy="4715796"/>
            <a:chOff x="3011248" y="-621116"/>
            <a:chExt cx="3683231" cy="4715796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4D0776B-6CA1-43C6-AC67-A98E5EA7EBFD}"/>
                </a:ext>
              </a:extLst>
            </p:cNvPr>
            <p:cNvSpPr/>
            <p:nvPr/>
          </p:nvSpPr>
          <p:spPr>
            <a:xfrm>
              <a:off x="3013775" y="2770049"/>
              <a:ext cx="3517437" cy="408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b="1" dirty="0">
                  <a:latin typeface="Gill Sans MT" panose="020B0502020104020203" pitchFamily="34" charset="0"/>
                </a:rPr>
                <a:t># STORY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367BF5-A5AB-44AD-8A92-905F40E66A2C}"/>
                </a:ext>
              </a:extLst>
            </p:cNvPr>
            <p:cNvSpPr/>
            <p:nvPr/>
          </p:nvSpPr>
          <p:spPr>
            <a:xfrm>
              <a:off x="3011248" y="-621116"/>
              <a:ext cx="10699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b="1" dirty="0">
                  <a:latin typeface="Gill Sans MT" panose="020B0502020104020203" pitchFamily="34" charset="0"/>
                </a:rPr>
                <a:t># ART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DDCB0E-11F4-4053-BA7A-52F5D607686C}"/>
                </a:ext>
              </a:extLst>
            </p:cNvPr>
            <p:cNvSpPr/>
            <p:nvPr/>
          </p:nvSpPr>
          <p:spPr>
            <a:xfrm>
              <a:off x="3013775" y="566590"/>
              <a:ext cx="22235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b="1" dirty="0">
                  <a:latin typeface="Gill Sans MT" panose="020B0502020104020203" pitchFamily="34" charset="0"/>
                </a:rPr>
                <a:t># GAMEPLAY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B961A49-F367-42E4-934B-2DE60B162248}"/>
                </a:ext>
              </a:extLst>
            </p:cNvPr>
            <p:cNvSpPr/>
            <p:nvPr/>
          </p:nvSpPr>
          <p:spPr>
            <a:xfrm>
              <a:off x="3041429" y="1027551"/>
              <a:ext cx="2567306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3D FIRST-PERSON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03AA76-D8A1-4850-9E7B-92F141002FE6}"/>
                </a:ext>
              </a:extLst>
            </p:cNvPr>
            <p:cNvSpPr/>
            <p:nvPr/>
          </p:nvSpPr>
          <p:spPr>
            <a:xfrm>
              <a:off x="3039713" y="2043789"/>
              <a:ext cx="2220929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ROOM ESCAPE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CCA6C06-B4B6-48F7-A2D4-EA323379F993}"/>
                </a:ext>
              </a:extLst>
            </p:cNvPr>
            <p:cNvSpPr/>
            <p:nvPr/>
          </p:nvSpPr>
          <p:spPr>
            <a:xfrm>
              <a:off x="3045969" y="1515233"/>
              <a:ext cx="234198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SOLVE PUZZLES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F4F30B2-1041-4349-BE85-DEB843575C43}"/>
                </a:ext>
              </a:extLst>
            </p:cNvPr>
            <p:cNvSpPr/>
            <p:nvPr/>
          </p:nvSpPr>
          <p:spPr>
            <a:xfrm>
              <a:off x="3030727" y="3694570"/>
              <a:ext cx="2890535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A DREAM JOURNEY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3582053-60E5-4FD3-824B-79DA99AF18C1}"/>
                </a:ext>
              </a:extLst>
            </p:cNvPr>
            <p:cNvSpPr/>
            <p:nvPr/>
          </p:nvSpPr>
          <p:spPr>
            <a:xfrm>
              <a:off x="3030727" y="3221010"/>
              <a:ext cx="2248629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A LONELY BOY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196B775-75C9-4F7A-9607-8BF6ED9F239A}"/>
                </a:ext>
              </a:extLst>
            </p:cNvPr>
            <p:cNvSpPr/>
            <p:nvPr/>
          </p:nvSpPr>
          <p:spPr>
            <a:xfrm>
              <a:off x="3048160" y="-190718"/>
              <a:ext cx="3646319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2400" dirty="0">
                  <a:latin typeface="Gill Sans MT" panose="020B0502020104020203" pitchFamily="34" charset="0"/>
                </a:rPr>
                <a:t>CHINESE RETRO IN 2000s</a:t>
              </a:r>
            </a:p>
          </p:txBody>
        </p:sp>
      </p:grp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F66B5E-62C3-4FD8-B95A-EE47AAEA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09" y="920819"/>
            <a:ext cx="6029785" cy="56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1"/>
    </mc:Choice>
    <mc:Fallback xmlns="">
      <p:transition spd="slow" advTm="316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731909" y="-926582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4557976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ACHIEVEMENT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80E6882-AB6B-4BFA-B09D-6F2889E3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053534E-BF01-43FB-82F3-89047C9B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89693F6D-73BF-47A5-8E0C-12B82A6C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F627A19A-FD08-492C-91B8-D51BECA9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9D3FF1F5-4C99-49A0-9239-BD8146CE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214419A4-066D-4A62-91BC-1D2BF75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477330AB-CCDA-435E-998C-4D3F559CE387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剪去单角 68">
            <a:extLst>
              <a:ext uri="{FF2B5EF4-FFF2-40B4-BE49-F238E27FC236}">
                <a16:creationId xmlns:a16="http://schemas.microsoft.com/office/drawing/2014/main" id="{E227377F-7091-4E2E-8238-32E15850AE83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剪去单角 101">
            <a:extLst>
              <a:ext uri="{FF2B5EF4-FFF2-40B4-BE49-F238E27FC236}">
                <a16:creationId xmlns:a16="http://schemas.microsoft.com/office/drawing/2014/main" id="{A40C4D28-0765-4080-BE9A-76F0FFE91748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剪去单角 102">
            <a:extLst>
              <a:ext uri="{FF2B5EF4-FFF2-40B4-BE49-F238E27FC236}">
                <a16:creationId xmlns:a16="http://schemas.microsoft.com/office/drawing/2014/main" id="{1248587F-E8F3-4AC6-BC50-577FD4225AC3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98A373-C474-4C77-913B-9042C5C64CC5}"/>
              </a:ext>
            </a:extLst>
          </p:cNvPr>
          <p:cNvSpPr/>
          <p:nvPr/>
        </p:nvSpPr>
        <p:spPr>
          <a:xfrm>
            <a:off x="996607" y="1318047"/>
            <a:ext cx="2598947" cy="47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Gill Sans MT" panose="020B0502020104020203" pitchFamily="34" charset="0"/>
              </a:rPr>
              <a:t>362,200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2FDB91-346D-4CE4-B77B-B0E46AE5F873}"/>
              </a:ext>
            </a:extLst>
          </p:cNvPr>
          <p:cNvSpPr/>
          <p:nvPr/>
        </p:nvSpPr>
        <p:spPr>
          <a:xfrm>
            <a:off x="996607" y="2384407"/>
            <a:ext cx="2598947" cy="47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Sale </a:t>
            </a:r>
            <a:r>
              <a:rPr lang="en-US" altLang="zh-CN" sz="4800" dirty="0">
                <a:solidFill>
                  <a:srgbClr val="C00000"/>
                </a:solidFill>
                <a:latin typeface="Gill Sans MT" panose="020B0502020104020203" pitchFamily="34" charset="0"/>
              </a:rPr>
              <a:t>$250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F30AC5-A00A-49E0-B99B-0F23732A0C7D}"/>
              </a:ext>
            </a:extLst>
          </p:cNvPr>
          <p:cNvSpPr/>
          <p:nvPr/>
        </p:nvSpPr>
        <p:spPr>
          <a:xfrm>
            <a:off x="996607" y="3450017"/>
            <a:ext cx="2598947" cy="4577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News </a:t>
            </a:r>
            <a:r>
              <a:rPr lang="en-US" altLang="zh-CN" sz="4400" dirty="0">
                <a:solidFill>
                  <a:srgbClr val="C00000"/>
                </a:solidFill>
                <a:latin typeface="Gill Sans MT" panose="020B0502020104020203" pitchFamily="34" charset="0"/>
              </a:rPr>
              <a:t>20+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C463BA-16FE-4BEB-995D-FFDAD0A2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4" y="961058"/>
            <a:ext cx="934220" cy="8381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6C85BE-DD9D-47C4-B2D9-F44F0E81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087045"/>
            <a:ext cx="871161" cy="8472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D3EB83-A58E-480E-9AB3-93235BFD6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5" y="3196911"/>
            <a:ext cx="880237" cy="847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6666E4-812B-471D-9A1C-C2BB4F927D25}"/>
              </a:ext>
            </a:extLst>
          </p:cNvPr>
          <p:cNvSpPr/>
          <p:nvPr/>
        </p:nvSpPr>
        <p:spPr>
          <a:xfrm rot="21419407">
            <a:off x="724412" y="1552233"/>
            <a:ext cx="1026243" cy="36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Gill Sans MT" panose="020B0502020104020203" pitchFamily="34" charset="0"/>
              </a:rPr>
              <a:t>1</a:t>
            </a:r>
            <a:r>
              <a:rPr lang="en-US" altLang="zh-CN" sz="1400" b="1" baseline="30000" dirty="0">
                <a:solidFill>
                  <a:srgbClr val="C00000"/>
                </a:solidFill>
                <a:latin typeface="Gill Sans MT" panose="020B0502020104020203" pitchFamily="34" charset="0"/>
              </a:rPr>
              <a:t>st</a:t>
            </a:r>
            <a:r>
              <a:rPr lang="en-US" altLang="zh-CN" sz="1400" b="1" dirty="0">
                <a:solidFill>
                  <a:srgbClr val="C00000"/>
                </a:solidFill>
                <a:latin typeface="Gill Sans MT" panose="020B0502020104020203" pitchFamily="34" charset="0"/>
              </a:rPr>
              <a:t> WEEK!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F542CB-3B2E-4186-8554-5C4A90B3DC2E}"/>
              </a:ext>
            </a:extLst>
          </p:cNvPr>
          <p:cNvSpPr/>
          <p:nvPr/>
        </p:nvSpPr>
        <p:spPr>
          <a:xfrm rot="21419407">
            <a:off x="728251" y="2659828"/>
            <a:ext cx="1026243" cy="36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Gill Sans MT" panose="020B0502020104020203" pitchFamily="34" charset="0"/>
              </a:rPr>
              <a:t>1</a:t>
            </a:r>
            <a:r>
              <a:rPr lang="en-US" altLang="zh-CN" sz="1400" b="1" baseline="30000" dirty="0">
                <a:solidFill>
                  <a:srgbClr val="C00000"/>
                </a:solidFill>
                <a:latin typeface="Gill Sans MT" panose="020B0502020104020203" pitchFamily="34" charset="0"/>
              </a:rPr>
              <a:t>st</a:t>
            </a:r>
            <a:r>
              <a:rPr lang="en-US" altLang="zh-CN" sz="1400" b="1" dirty="0">
                <a:solidFill>
                  <a:srgbClr val="C00000"/>
                </a:solidFill>
                <a:latin typeface="Gill Sans MT" panose="020B0502020104020203" pitchFamily="34" charset="0"/>
              </a:rPr>
              <a:t> WEEK!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D4C602-6F60-4733-A5C3-003F32110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01" y="1167331"/>
            <a:ext cx="4401789" cy="22215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6EC823-B810-4E17-BA83-86DC26724C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"/>
          <a:stretch/>
        </p:blipFill>
        <p:spPr>
          <a:xfrm>
            <a:off x="4137469" y="1102338"/>
            <a:ext cx="2605059" cy="54012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E814A-B931-42AA-B9ED-39137A3C8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072" y="3943414"/>
            <a:ext cx="4504318" cy="25465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0122B5B-416C-4DFF-BC70-E9DDDBAFF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75" y="5326402"/>
            <a:ext cx="3876675" cy="1400175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8731BBAD-402D-4EFC-850F-E6A52D7BAFFB}"/>
              </a:ext>
            </a:extLst>
          </p:cNvPr>
          <p:cNvSpPr/>
          <p:nvPr/>
        </p:nvSpPr>
        <p:spPr>
          <a:xfrm>
            <a:off x="1000571" y="4438776"/>
            <a:ext cx="2598947" cy="4837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Top</a:t>
            </a:r>
            <a:r>
              <a:rPr lang="en-US" altLang="zh-CN" sz="4800" dirty="0">
                <a:solidFill>
                  <a:srgbClr val="C00000"/>
                </a:solidFill>
                <a:latin typeface="Gill Sans MT" panose="020B0502020104020203" pitchFamily="34" charset="0"/>
              </a:rPr>
              <a:t>10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4CF06A3-84B5-4017-8A8E-A388EA2E6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938" y="4305291"/>
            <a:ext cx="901694" cy="65692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D4198F1-2A51-47F9-897A-595E68A477E9}"/>
              </a:ext>
            </a:extLst>
          </p:cNvPr>
          <p:cNvSpPr/>
          <p:nvPr/>
        </p:nvSpPr>
        <p:spPr>
          <a:xfrm>
            <a:off x="4111581" y="3429000"/>
            <a:ext cx="1351553" cy="1018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99D40B4-8D7A-46D3-BC34-5F0A252E281C}"/>
              </a:ext>
            </a:extLst>
          </p:cNvPr>
          <p:cNvSpPr/>
          <p:nvPr/>
        </p:nvSpPr>
        <p:spPr>
          <a:xfrm>
            <a:off x="9279970" y="2226760"/>
            <a:ext cx="1503138" cy="1018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4"/>
    </mc:Choice>
    <mc:Fallback xmlns="">
      <p:transition spd="slow" advTm="469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657317" y="-926582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4134667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ACHIEVEMENT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80E6882-AB6B-4BFA-B09D-6F2889E3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053534E-BF01-43FB-82F3-89047C9B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89693F6D-73BF-47A5-8E0C-12B82A6C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F627A19A-FD08-492C-91B8-D51BECA9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9D3FF1F5-4C99-49A0-9239-BD8146CE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214419A4-066D-4A62-91BC-1D2BF75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477330AB-CCDA-435E-998C-4D3F559CE387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剪去单角 68">
            <a:extLst>
              <a:ext uri="{FF2B5EF4-FFF2-40B4-BE49-F238E27FC236}">
                <a16:creationId xmlns:a16="http://schemas.microsoft.com/office/drawing/2014/main" id="{E227377F-7091-4E2E-8238-32E15850AE83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剪去单角 101">
            <a:extLst>
              <a:ext uri="{FF2B5EF4-FFF2-40B4-BE49-F238E27FC236}">
                <a16:creationId xmlns:a16="http://schemas.microsoft.com/office/drawing/2014/main" id="{A40C4D28-0765-4080-BE9A-76F0FFE91748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剪去单角 102">
            <a:extLst>
              <a:ext uri="{FF2B5EF4-FFF2-40B4-BE49-F238E27FC236}">
                <a16:creationId xmlns:a16="http://schemas.microsoft.com/office/drawing/2014/main" id="{1248587F-E8F3-4AC6-BC50-577FD4225AC3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0333C3-6026-49D0-9496-DE6DBF6AC891}"/>
              </a:ext>
            </a:extLst>
          </p:cNvPr>
          <p:cNvSpPr/>
          <p:nvPr/>
        </p:nvSpPr>
        <p:spPr>
          <a:xfrm>
            <a:off x="1002475" y="1602702"/>
            <a:ext cx="2598947" cy="47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Gill Sans MT" panose="020B0502020104020203" pitchFamily="34" charset="0"/>
              </a:rPr>
              <a:t>4000+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C71179-804C-4BF7-861D-7E800384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8" y="1324350"/>
            <a:ext cx="930116" cy="773965"/>
          </a:xfrm>
          <a:prstGeom prst="rect">
            <a:avLst/>
          </a:prstGeom>
        </p:spPr>
      </p:pic>
      <p:pic>
        <p:nvPicPr>
          <p:cNvPr id="3083" name="图片 18">
            <a:extLst>
              <a:ext uri="{FF2B5EF4-FFF2-40B4-BE49-F238E27FC236}">
                <a16:creationId xmlns:a16="http://schemas.microsoft.com/office/drawing/2014/main" id="{7E75809E-5FB0-425B-B19E-E6534FDF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42" y="1594125"/>
            <a:ext cx="2018973" cy="36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图片 19">
            <a:extLst>
              <a:ext uri="{FF2B5EF4-FFF2-40B4-BE49-F238E27FC236}">
                <a16:creationId xmlns:a16="http://schemas.microsoft.com/office/drawing/2014/main" id="{591E7403-4BB2-4F15-BCF5-8E14542B8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 b="3178"/>
          <a:stretch>
            <a:fillRect/>
          </a:stretch>
        </p:blipFill>
        <p:spPr bwMode="auto">
          <a:xfrm>
            <a:off x="6011209" y="1596005"/>
            <a:ext cx="1815222" cy="363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图片 20">
            <a:extLst>
              <a:ext uri="{FF2B5EF4-FFF2-40B4-BE49-F238E27FC236}">
                <a16:creationId xmlns:a16="http://schemas.microsoft.com/office/drawing/2014/main" id="{AFAC5BA0-EC1F-491C-A142-8C1918FB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7278"/>
          <a:stretch>
            <a:fillRect/>
          </a:stretch>
        </p:blipFill>
        <p:spPr bwMode="auto">
          <a:xfrm>
            <a:off x="8028865" y="1592246"/>
            <a:ext cx="1868144" cy="367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图片 79">
            <a:extLst>
              <a:ext uri="{FF2B5EF4-FFF2-40B4-BE49-F238E27FC236}">
                <a16:creationId xmlns:a16="http://schemas.microsoft.com/office/drawing/2014/main" id="{0E6320B0-E9A3-4EB7-AD02-59D847F2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" b="3973"/>
          <a:stretch>
            <a:fillRect/>
          </a:stretch>
        </p:blipFill>
        <p:spPr bwMode="auto">
          <a:xfrm>
            <a:off x="10068314" y="1591480"/>
            <a:ext cx="1831099" cy="36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3">
            <a:extLst>
              <a:ext uri="{FF2B5EF4-FFF2-40B4-BE49-F238E27FC236}">
                <a16:creationId xmlns:a16="http://schemas.microsoft.com/office/drawing/2014/main" id="{9FF0B521-7C93-49EB-8747-15C1F3A7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D8898F7E-F505-429A-816F-D1815D54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宋体" panose="02010600030101010101" pitchFamily="2" charset="-122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E42A503-6FB2-4196-98B6-30CB69B6F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6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FF7DF2B-CD94-4AF0-B026-DA3A0EB1DA15}"/>
              </a:ext>
            </a:extLst>
          </p:cNvPr>
          <p:cNvSpPr txBox="1"/>
          <p:nvPr/>
        </p:nvSpPr>
        <p:spPr>
          <a:xfrm>
            <a:off x="3734097" y="5353619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Twitter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16F2259-4D5B-443D-91F9-B9B835E9C6B5}"/>
              </a:ext>
            </a:extLst>
          </p:cNvPr>
          <p:cNvSpPr txBox="1"/>
          <p:nvPr/>
        </p:nvSpPr>
        <p:spPr>
          <a:xfrm>
            <a:off x="5731982" y="5337033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 err="1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Bilibili</a:t>
            </a:r>
            <a:endParaRPr lang="en-US" altLang="zh-CN" sz="2400" kern="100" dirty="0">
              <a:latin typeface="Gill Sans MT" panose="020B0502020104020203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3F22986-B02A-4F1A-B4DD-23D8C455FC02}"/>
              </a:ext>
            </a:extLst>
          </p:cNvPr>
          <p:cNvSpPr txBox="1"/>
          <p:nvPr/>
        </p:nvSpPr>
        <p:spPr>
          <a:xfrm>
            <a:off x="7694638" y="5353619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Weibo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A70E529-B8AC-4840-BFFD-EA291FE123C5}"/>
              </a:ext>
            </a:extLst>
          </p:cNvPr>
          <p:cNvSpPr txBox="1"/>
          <p:nvPr/>
        </p:nvSpPr>
        <p:spPr>
          <a:xfrm>
            <a:off x="9797025" y="5318454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WeChat Group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3AF88A5-86E9-4828-A89A-5C6082B7D14D}"/>
              </a:ext>
            </a:extLst>
          </p:cNvPr>
          <p:cNvPicPr/>
          <p:nvPr/>
        </p:nvPicPr>
        <p:blipFill rotWithShape="1">
          <a:blip r:embed="rId7"/>
          <a:srcRect l="8928" r="38757" b="31150"/>
          <a:stretch/>
        </p:blipFill>
        <p:spPr bwMode="auto">
          <a:xfrm>
            <a:off x="326784" y="3255134"/>
            <a:ext cx="3274639" cy="2026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7FC741ED-85FB-470A-A18C-8C83350A62D9}"/>
              </a:ext>
            </a:extLst>
          </p:cNvPr>
          <p:cNvSpPr txBox="1"/>
          <p:nvPr/>
        </p:nvSpPr>
        <p:spPr>
          <a:xfrm>
            <a:off x="777265" y="5350280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 err="1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Indienova</a:t>
            </a:r>
            <a:endParaRPr lang="en-US" altLang="zh-CN" sz="2400" kern="100" dirty="0">
              <a:latin typeface="Gill Sans MT" panose="020B0502020104020203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DCE9652-1F2E-4360-B8CD-66A952DEDEC6}"/>
              </a:ext>
            </a:extLst>
          </p:cNvPr>
          <p:cNvSpPr/>
          <p:nvPr/>
        </p:nvSpPr>
        <p:spPr>
          <a:xfrm rot="21419407">
            <a:off x="-7172" y="3039517"/>
            <a:ext cx="2314109" cy="37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Gill Sans MT" panose="020B0502020104020203" pitchFamily="34" charset="0"/>
              </a:rPr>
              <a:t>START SINCE APRIL!</a:t>
            </a:r>
          </a:p>
        </p:txBody>
      </p:sp>
    </p:spTree>
    <p:extLst>
      <p:ext uri="{BB962C8B-B14F-4D97-AF65-F5344CB8AC3E}">
        <p14:creationId xmlns:p14="http://schemas.microsoft.com/office/powerpoint/2010/main" val="3656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0"/>
    </mc:Choice>
    <mc:Fallback xmlns="">
      <p:transition spd="slow" advTm="231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744515" y="-926582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4275172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ACHIEVEMENT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80E6882-AB6B-4BFA-B09D-6F2889E3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053534E-BF01-43FB-82F3-89047C9B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89693F6D-73BF-47A5-8E0C-12B82A6C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F627A19A-FD08-492C-91B8-D51BECA9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9D3FF1F5-4C99-49A0-9239-BD8146CE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214419A4-066D-4A62-91BC-1D2BF75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477330AB-CCDA-435E-998C-4D3F559CE387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剪去单角 68">
            <a:extLst>
              <a:ext uri="{FF2B5EF4-FFF2-40B4-BE49-F238E27FC236}">
                <a16:creationId xmlns:a16="http://schemas.microsoft.com/office/drawing/2014/main" id="{E227377F-7091-4E2E-8238-32E15850AE83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剪去单角 101">
            <a:extLst>
              <a:ext uri="{FF2B5EF4-FFF2-40B4-BE49-F238E27FC236}">
                <a16:creationId xmlns:a16="http://schemas.microsoft.com/office/drawing/2014/main" id="{A40C4D28-0765-4080-BE9A-76F0FFE91748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剪去单角 102">
            <a:extLst>
              <a:ext uri="{FF2B5EF4-FFF2-40B4-BE49-F238E27FC236}">
                <a16:creationId xmlns:a16="http://schemas.microsoft.com/office/drawing/2014/main" id="{1248587F-E8F3-4AC6-BC50-577FD4225AC3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73B526-594D-4E98-AF7C-C5C372ABFDEB}"/>
              </a:ext>
            </a:extLst>
          </p:cNvPr>
          <p:cNvSpPr/>
          <p:nvPr/>
        </p:nvSpPr>
        <p:spPr>
          <a:xfrm>
            <a:off x="1011926" y="1318787"/>
            <a:ext cx="2015514" cy="421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Roll Keys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B7D5F3-5927-48C2-B9D8-4F5EE5FB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69" y="1035944"/>
            <a:ext cx="930115" cy="930115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2DEF0A8C-13E1-4833-B318-ECD9C4CA629F}"/>
              </a:ext>
            </a:extLst>
          </p:cNvPr>
          <p:cNvGrpSpPr/>
          <p:nvPr/>
        </p:nvGrpSpPr>
        <p:grpSpPr>
          <a:xfrm>
            <a:off x="3255188" y="1344532"/>
            <a:ext cx="2493902" cy="4564683"/>
            <a:chOff x="7410356" y="89751"/>
            <a:chExt cx="3169613" cy="580146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81C1673-F510-4FD6-BD38-924F9F4B0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8" b="14097"/>
            <a:stretch/>
          </p:blipFill>
          <p:spPr>
            <a:xfrm>
              <a:off x="7411206" y="366088"/>
              <a:ext cx="3168763" cy="552512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5168170-A5AA-4878-89C7-46AB102C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86" b="66781"/>
            <a:stretch/>
          </p:blipFill>
          <p:spPr>
            <a:xfrm>
              <a:off x="7410356" y="89751"/>
              <a:ext cx="3168763" cy="989817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D3AA29-2A10-45BC-B1D2-BE0DAC04AC67}"/>
              </a:ext>
            </a:extLst>
          </p:cNvPr>
          <p:cNvGrpSpPr/>
          <p:nvPr/>
        </p:nvGrpSpPr>
        <p:grpSpPr>
          <a:xfrm>
            <a:off x="5937460" y="1329725"/>
            <a:ext cx="3016479" cy="4651801"/>
            <a:chOff x="9072615" y="239213"/>
            <a:chExt cx="3168764" cy="449044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43230E4-068D-4662-8D5B-EF70A018D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8" b="31034"/>
            <a:stretch/>
          </p:blipFill>
          <p:spPr>
            <a:xfrm>
              <a:off x="9072616" y="366088"/>
              <a:ext cx="3168763" cy="436356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C30EBE8-AD99-4F08-8CCE-CCB446FB9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66" b="67337"/>
            <a:stretch/>
          </p:blipFill>
          <p:spPr>
            <a:xfrm>
              <a:off x="9072615" y="239213"/>
              <a:ext cx="3168763" cy="89811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2718795-F31A-4CF2-919E-4EA7A2F8BF57}"/>
              </a:ext>
            </a:extLst>
          </p:cNvPr>
          <p:cNvGrpSpPr/>
          <p:nvPr/>
        </p:nvGrpSpPr>
        <p:grpSpPr>
          <a:xfrm>
            <a:off x="9142309" y="1308245"/>
            <a:ext cx="2715565" cy="4600970"/>
            <a:chOff x="5120610" y="-512090"/>
            <a:chExt cx="3282629" cy="556174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5455683-63F4-41C7-B06D-DF491D47B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83"/>
            <a:stretch/>
          </p:blipFill>
          <p:spPr>
            <a:xfrm>
              <a:off x="5120612" y="-512090"/>
              <a:ext cx="3168763" cy="43765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125CC3F-70A7-4EFE-9B94-67C1FEB8A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7" b="42799"/>
            <a:stretch/>
          </p:blipFill>
          <p:spPr>
            <a:xfrm>
              <a:off x="5120610" y="1681834"/>
              <a:ext cx="3282629" cy="336782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5E2F9ED-39BE-46FA-8400-A64B42869DD6}"/>
              </a:ext>
            </a:extLst>
          </p:cNvPr>
          <p:cNvSpPr txBox="1"/>
          <p:nvPr/>
        </p:nvSpPr>
        <p:spPr>
          <a:xfrm>
            <a:off x="3314966" y="5981526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Influencer 30W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AF0DF01-773D-495B-8B48-9CCF1A303FCA}"/>
              </a:ext>
            </a:extLst>
          </p:cNvPr>
          <p:cNvSpPr txBox="1"/>
          <p:nvPr/>
        </p:nvSpPr>
        <p:spPr>
          <a:xfrm>
            <a:off x="6258861" y="5981526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Influencer 96W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252DFAD-DB67-4462-8B85-6EE2723757CF}"/>
              </a:ext>
            </a:extLst>
          </p:cNvPr>
          <p:cNvSpPr txBox="1"/>
          <p:nvPr/>
        </p:nvSpPr>
        <p:spPr>
          <a:xfrm>
            <a:off x="9266157" y="5987822"/>
            <a:ext cx="237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Blackbox 3W</a:t>
            </a:r>
          </a:p>
        </p:txBody>
      </p:sp>
    </p:spTree>
    <p:extLst>
      <p:ext uri="{BB962C8B-B14F-4D97-AF65-F5344CB8AC3E}">
        <p14:creationId xmlns:p14="http://schemas.microsoft.com/office/powerpoint/2010/main" val="40957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1"/>
    </mc:Choice>
    <mc:Fallback xmlns="">
      <p:transition spd="slow" advTm="173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D947B591-045E-47C5-8943-75182A29C79F}"/>
              </a:ext>
            </a:extLst>
          </p:cNvPr>
          <p:cNvGrpSpPr/>
          <p:nvPr/>
        </p:nvGrpSpPr>
        <p:grpSpPr>
          <a:xfrm rot="10800000">
            <a:off x="5514289" y="-898447"/>
            <a:ext cx="811119" cy="1567705"/>
            <a:chOff x="6204334" y="3971665"/>
            <a:chExt cx="811119" cy="1567705"/>
          </a:xfrm>
        </p:grpSpPr>
        <p:sp>
          <p:nvSpPr>
            <p:cNvPr id="69" name="矩形: 剪去单角 68">
              <a:extLst>
                <a:ext uri="{FF2B5EF4-FFF2-40B4-BE49-F238E27FC236}">
                  <a16:creationId xmlns:a16="http://schemas.microsoft.com/office/drawing/2014/main" id="{A76CCCE0-A5D8-4FB9-B15B-334AE1B25426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: 剪去单角 71">
              <a:extLst>
                <a:ext uri="{FF2B5EF4-FFF2-40B4-BE49-F238E27FC236}">
                  <a16:creationId xmlns:a16="http://schemas.microsoft.com/office/drawing/2014/main" id="{BDBD6498-404B-4D7C-A3C2-51A1B19B0ACC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AE58C27E-7417-43E2-B0E8-15392A618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AA72511-06BF-408D-A308-A47F6CEA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963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63DD1BE-D3FA-446D-8537-4574D748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4BFBA8-E527-490C-9D85-FF400ECD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3" y="44779"/>
            <a:ext cx="6204935" cy="8366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>
                <a:latin typeface="Gill Sans MT" panose="020B0502020104020203" pitchFamily="34" charset="0"/>
              </a:rPr>
              <a:t>PROJECT MANAGEMENT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51" name="矩形: 剪去单角 50">
            <a:extLst>
              <a:ext uri="{FF2B5EF4-FFF2-40B4-BE49-F238E27FC236}">
                <a16:creationId xmlns:a16="http://schemas.microsoft.com/office/drawing/2014/main" id="{B1626C5D-4F49-4C41-BD5E-266066120E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剪去单角 51">
            <a:extLst>
              <a:ext uri="{FF2B5EF4-FFF2-40B4-BE49-F238E27FC236}">
                <a16:creationId xmlns:a16="http://schemas.microsoft.com/office/drawing/2014/main" id="{79D6A4E1-7A7A-4DC3-BF6F-385F0862B36E}"/>
              </a:ext>
            </a:extLst>
          </p:cNvPr>
          <p:cNvSpPr/>
          <p:nvPr/>
        </p:nvSpPr>
        <p:spPr>
          <a:xfrm rot="16200000">
            <a:off x="5983250" y="642750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剪去单角 49">
            <a:extLst>
              <a:ext uri="{FF2B5EF4-FFF2-40B4-BE49-F238E27FC236}">
                <a16:creationId xmlns:a16="http://schemas.microsoft.com/office/drawing/2014/main" id="{B49E9193-6CE8-49EB-ACC1-498448DEC4AB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C01E379E-4237-47E7-AEA3-AB23AAD692B3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09EE4A-5852-4C27-A381-15ABE4336427}"/>
              </a:ext>
            </a:extLst>
          </p:cNvPr>
          <p:cNvGrpSpPr/>
          <p:nvPr/>
        </p:nvGrpSpPr>
        <p:grpSpPr>
          <a:xfrm>
            <a:off x="2471293" y="1823022"/>
            <a:ext cx="3492046" cy="3103556"/>
            <a:chOff x="6899313" y="263287"/>
            <a:chExt cx="4031059" cy="35826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818634A-FEA6-4804-B073-A1A2491B9BE2}"/>
                </a:ext>
              </a:extLst>
            </p:cNvPr>
            <p:cNvGrpSpPr/>
            <p:nvPr/>
          </p:nvGrpSpPr>
          <p:grpSpPr>
            <a:xfrm>
              <a:off x="6899313" y="263287"/>
              <a:ext cx="4031059" cy="3582604"/>
              <a:chOff x="400017" y="3478134"/>
              <a:chExt cx="4031059" cy="3582604"/>
            </a:xfrm>
          </p:grpSpPr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CD7B6834-A7F9-4702-BC24-96F8EAEA3FA4}"/>
                  </a:ext>
                </a:extLst>
              </p:cNvPr>
              <p:cNvSpPr/>
              <p:nvPr/>
            </p:nvSpPr>
            <p:spPr>
              <a:xfrm>
                <a:off x="761642" y="3791197"/>
                <a:ext cx="3669434" cy="3163306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B4E494A-B9B1-42E9-8A00-DBDEE3C98BB5}"/>
                  </a:ext>
                </a:extLst>
              </p:cNvPr>
              <p:cNvCxnSpPr>
                <a:cxnSpLocks/>
                <a:stCxn id="29" idx="1"/>
                <a:endCxn id="29" idx="5"/>
              </p:cNvCxnSpPr>
              <p:nvPr/>
            </p:nvCxnSpPr>
            <p:spPr>
              <a:xfrm>
                <a:off x="1679001" y="5372850"/>
                <a:ext cx="18347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3143C92-C847-4605-BFEB-44F8652CAD79}"/>
                  </a:ext>
                </a:extLst>
              </p:cNvPr>
              <p:cNvSpPr/>
              <p:nvPr/>
            </p:nvSpPr>
            <p:spPr>
              <a:xfrm>
                <a:off x="2889193" y="6208009"/>
                <a:ext cx="1237044" cy="532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2400" dirty="0">
                    <a:solidFill>
                      <a:schemeClr val="bg2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Money</a:t>
                </a: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7CCD894A-33ED-4E12-B7CB-15F3E02C9218}"/>
                  </a:ext>
                </a:extLst>
              </p:cNvPr>
              <p:cNvSpPr/>
              <p:nvPr/>
            </p:nvSpPr>
            <p:spPr>
              <a:xfrm>
                <a:off x="1174389" y="6191592"/>
                <a:ext cx="987423" cy="532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2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Time</a:t>
                </a:r>
              </a:p>
            </p:txBody>
          </p: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3D975D21-19B8-4F72-BD8E-98254573C343}"/>
                  </a:ext>
                </a:extLst>
              </p:cNvPr>
              <p:cNvCxnSpPr>
                <a:cxnSpLocks/>
                <a:stCxn id="29" idx="1"/>
                <a:endCxn id="29" idx="3"/>
              </p:cNvCxnSpPr>
              <p:nvPr/>
            </p:nvCxnSpPr>
            <p:spPr>
              <a:xfrm>
                <a:off x="1679001" y="5372850"/>
                <a:ext cx="917358" cy="15816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813A33E6-44E3-4B41-9E2F-D3712E948A28}"/>
                  </a:ext>
                </a:extLst>
              </p:cNvPr>
              <p:cNvCxnSpPr>
                <a:cxnSpLocks/>
                <a:stCxn id="29" idx="5"/>
                <a:endCxn id="29" idx="3"/>
              </p:cNvCxnSpPr>
              <p:nvPr/>
            </p:nvCxnSpPr>
            <p:spPr>
              <a:xfrm flipH="1">
                <a:off x="2596359" y="5372850"/>
                <a:ext cx="917359" cy="15816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4390D73-2E8E-4024-A952-5DF248FB3370}"/>
                  </a:ext>
                </a:extLst>
              </p:cNvPr>
              <p:cNvSpPr/>
              <p:nvPr/>
            </p:nvSpPr>
            <p:spPr>
              <a:xfrm>
                <a:off x="2044685" y="5451069"/>
                <a:ext cx="11363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Gill Sans MT" panose="020B0502020104020203" pitchFamily="34" charset="0"/>
                  </a:rPr>
                  <a:t>Market</a:t>
                </a:r>
              </a:p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Gill Sans MT" panose="020B0502020104020203" pitchFamily="34" charset="0"/>
                  </a:rPr>
                  <a:t>Desire</a:t>
                </a: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BA717564-2622-4824-AAA2-B7AD1B6C7202}"/>
                  </a:ext>
                </a:extLst>
              </p:cNvPr>
              <p:cNvSpPr/>
              <p:nvPr/>
            </p:nvSpPr>
            <p:spPr>
              <a:xfrm rot="18141914">
                <a:off x="956081" y="3888888"/>
                <a:ext cx="165250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i="1" kern="100" dirty="0">
                    <a:solidFill>
                      <a:srgbClr val="C00000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Most </a:t>
                </a:r>
              </a:p>
              <a:p>
                <a:r>
                  <a:rPr lang="en-US" altLang="zh-CN" sz="2400" b="1" i="1" kern="100" dirty="0">
                    <a:solidFill>
                      <a:srgbClr val="C00000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Important!</a:t>
                </a:r>
                <a:endParaRPr lang="zh-CN" altLang="en-US" sz="2400" b="1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DC77183B-FFEA-42D8-BBC5-09F6307E4FD6}"/>
                  </a:ext>
                </a:extLst>
              </p:cNvPr>
              <p:cNvSpPr/>
              <p:nvPr/>
            </p:nvSpPr>
            <p:spPr>
              <a:xfrm rot="18136018">
                <a:off x="466341" y="5526110"/>
                <a:ext cx="1421671" cy="46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i="1" dirty="0">
                    <a:solidFill>
                      <a:schemeClr val="bg2">
                        <a:lumMod val="10000"/>
                      </a:schemeClr>
                    </a:solidFill>
                    <a:latin typeface="Gill Sans MT" panose="020B0502020104020203" pitchFamily="34" charset="0"/>
                  </a:rPr>
                  <a:t>Important!</a:t>
                </a:r>
                <a:endParaRPr lang="zh-CN" altLang="en-US" sz="2400" i="1" dirty="0">
                  <a:solidFill>
                    <a:schemeClr val="bg2">
                      <a:lumMod val="10000"/>
                    </a:schemeClr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8D9FEDB-67B2-4008-A285-5A331B10D7D5}"/>
                  </a:ext>
                </a:extLst>
              </p:cNvPr>
              <p:cNvSpPr/>
              <p:nvPr/>
            </p:nvSpPr>
            <p:spPr>
              <a:xfrm rot="17959751">
                <a:off x="245166" y="6444224"/>
                <a:ext cx="771365" cy="46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i="1" dirty="0">
                    <a:solidFill>
                      <a:schemeClr val="bg2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Basic</a:t>
                </a:r>
                <a:endParaRPr lang="zh-CN" altLang="en-US" sz="2400" i="1" dirty="0">
                  <a:solidFill>
                    <a:schemeClr val="bg2">
                      <a:lumMod val="50000"/>
                    </a:schemeClr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8FA87EB-1BAC-4BF3-961D-E02C0414B8C7}"/>
                </a:ext>
              </a:extLst>
            </p:cNvPr>
            <p:cNvSpPr/>
            <p:nvPr/>
          </p:nvSpPr>
          <p:spPr>
            <a:xfrm>
              <a:off x="8605893" y="870982"/>
              <a:ext cx="1012558" cy="138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kern="100" dirty="0">
                  <a:solidFill>
                    <a:srgbClr val="C00000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Skill</a:t>
              </a:r>
            </a:p>
            <a:p>
              <a:pPr algn="ctr"/>
              <a:r>
                <a:rPr lang="en-US" altLang="zh-CN" sz="2400" kern="100" dirty="0">
                  <a:solidFill>
                    <a:srgbClr val="C00000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X</a:t>
              </a:r>
            </a:p>
            <a:p>
              <a:pPr algn="ctr"/>
              <a:r>
                <a:rPr lang="en-US" altLang="zh-CN" sz="2400" kern="100" dirty="0">
                  <a:solidFill>
                    <a:srgbClr val="C00000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Need</a:t>
              </a:r>
              <a:endParaRPr lang="zh-CN" altLang="en-US" sz="24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D752CA3-B8FD-4C72-9FCD-64C1BA10588C}"/>
              </a:ext>
            </a:extLst>
          </p:cNvPr>
          <p:cNvCxnSpPr>
            <a:cxnSpLocks/>
          </p:cNvCxnSpPr>
          <p:nvPr/>
        </p:nvCxnSpPr>
        <p:spPr>
          <a:xfrm>
            <a:off x="803884" y="1182842"/>
            <a:ext cx="0" cy="5169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B03A208-B2DE-48D0-8F6C-D343C38EAAD7}"/>
              </a:ext>
            </a:extLst>
          </p:cNvPr>
          <p:cNvSpPr txBox="1"/>
          <p:nvPr/>
        </p:nvSpPr>
        <p:spPr>
          <a:xfrm>
            <a:off x="7161190" y="2759036"/>
            <a:ext cx="17671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GITEE.COM NEED LIST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EEA8772-3409-4E0F-8A9F-C5A941394025}"/>
              </a:ext>
            </a:extLst>
          </p:cNvPr>
          <p:cNvSpPr txBox="1"/>
          <p:nvPr/>
        </p:nvSpPr>
        <p:spPr>
          <a:xfrm>
            <a:off x="8946610" y="2780280"/>
            <a:ext cx="3052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ONLINE CHATTING</a:t>
            </a:r>
          </a:p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 WEEK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E4D4C76-F2ED-4873-B101-756E0280D9FA}"/>
              </a:ext>
            </a:extLst>
          </p:cNvPr>
          <p:cNvSpPr txBox="1"/>
          <p:nvPr/>
        </p:nvSpPr>
        <p:spPr>
          <a:xfrm>
            <a:off x="5467170" y="6378618"/>
            <a:ext cx="2266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MILESTONE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7EFC84D-3224-446C-9268-E4AD1662D8D6}"/>
              </a:ext>
            </a:extLst>
          </p:cNvPr>
          <p:cNvCxnSpPr>
            <a:cxnSpLocks/>
          </p:cNvCxnSpPr>
          <p:nvPr/>
        </p:nvCxnSpPr>
        <p:spPr>
          <a:xfrm>
            <a:off x="955183" y="6352147"/>
            <a:ext cx="6577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06C2D8-9A92-432E-9ADC-E39D174D52A2}"/>
              </a:ext>
            </a:extLst>
          </p:cNvPr>
          <p:cNvSpPr txBox="1"/>
          <p:nvPr/>
        </p:nvSpPr>
        <p:spPr>
          <a:xfrm>
            <a:off x="719673" y="2491582"/>
            <a:ext cx="1635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DEMO1.0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D6B2AC1-574F-4AC5-8A6D-797E9D728263}"/>
              </a:ext>
            </a:extLst>
          </p:cNvPr>
          <p:cNvSpPr txBox="1"/>
          <p:nvPr/>
        </p:nvSpPr>
        <p:spPr>
          <a:xfrm>
            <a:off x="719672" y="5847229"/>
            <a:ext cx="1635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DEMO2.0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F099F7F-B47F-447D-B6F4-E2E27EFCE2D0}"/>
              </a:ext>
            </a:extLst>
          </p:cNvPr>
          <p:cNvSpPr txBox="1"/>
          <p:nvPr/>
        </p:nvSpPr>
        <p:spPr>
          <a:xfrm>
            <a:off x="2478755" y="5858245"/>
            <a:ext cx="1635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57E77D2-29AD-4928-BBE1-BD71522EC155}"/>
              </a:ext>
            </a:extLst>
          </p:cNvPr>
          <p:cNvSpPr txBox="1"/>
          <p:nvPr/>
        </p:nvSpPr>
        <p:spPr>
          <a:xfrm>
            <a:off x="6072988" y="5868284"/>
            <a:ext cx="1635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LAUNCH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D2367-D84E-4459-9879-BFF7170048E3}"/>
              </a:ext>
            </a:extLst>
          </p:cNvPr>
          <p:cNvSpPr txBox="1"/>
          <p:nvPr/>
        </p:nvSpPr>
        <p:spPr>
          <a:xfrm>
            <a:off x="828987" y="4064296"/>
            <a:ext cx="21175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SOCIAL MEDIA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9CF821FB-B8E4-41F3-A6BE-E3DCF09D7CAC}"/>
              </a:ext>
            </a:extLst>
          </p:cNvPr>
          <p:cNvSpPr txBox="1"/>
          <p:nvPr/>
        </p:nvSpPr>
        <p:spPr>
          <a:xfrm>
            <a:off x="4107750" y="5858245"/>
            <a:ext cx="1842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kern="100" dirty="0">
                <a:latin typeface="Gill Sans MT" panose="020B05020201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PUBLISHER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C1B9C5E-C07B-4673-AC18-01FF4A4246C2}"/>
              </a:ext>
            </a:extLst>
          </p:cNvPr>
          <p:cNvSpPr/>
          <p:nvPr/>
        </p:nvSpPr>
        <p:spPr>
          <a:xfrm>
            <a:off x="886977" y="2078237"/>
            <a:ext cx="95923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latin typeface="Gill Sans MT" panose="020B0502020104020203" pitchFamily="34" charset="0"/>
              </a:rPr>
              <a:t>March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477D184-7E88-40AC-B8AB-0BCFFEFB19C7}"/>
              </a:ext>
            </a:extLst>
          </p:cNvPr>
          <p:cNvSpPr/>
          <p:nvPr/>
        </p:nvSpPr>
        <p:spPr>
          <a:xfrm>
            <a:off x="886977" y="3702560"/>
            <a:ext cx="80021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latin typeface="Gill Sans MT" panose="020B0502020104020203" pitchFamily="34" charset="0"/>
              </a:rPr>
              <a:t>April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44DC68-9F84-4454-A973-B7B6E9F2C32C}"/>
              </a:ext>
            </a:extLst>
          </p:cNvPr>
          <p:cNvSpPr/>
          <p:nvPr/>
        </p:nvSpPr>
        <p:spPr>
          <a:xfrm>
            <a:off x="886977" y="5451972"/>
            <a:ext cx="71070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latin typeface="Gill Sans MT" panose="020B0502020104020203" pitchFamily="34" charset="0"/>
              </a:rPr>
              <a:t>June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4C7C5C1-80D6-4C03-9A99-F70A80E34F4E}"/>
              </a:ext>
            </a:extLst>
          </p:cNvPr>
          <p:cNvSpPr/>
          <p:nvPr/>
        </p:nvSpPr>
        <p:spPr>
          <a:xfrm>
            <a:off x="2681615" y="5451972"/>
            <a:ext cx="60830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latin typeface="Gill Sans MT" panose="020B0502020104020203" pitchFamily="34" charset="0"/>
              </a:rPr>
              <a:t>July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BCA730C-FB50-4024-80E4-568C0FC6C134}"/>
              </a:ext>
            </a:extLst>
          </p:cNvPr>
          <p:cNvSpPr/>
          <p:nvPr/>
        </p:nvSpPr>
        <p:spPr>
          <a:xfrm>
            <a:off x="4244193" y="5451972"/>
            <a:ext cx="105028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latin typeface="Gill Sans MT" panose="020B0502020104020203" pitchFamily="34" charset="0"/>
              </a:rPr>
              <a:t>August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841D2A9-1975-489C-9D2E-20B8B9C3C23B}"/>
              </a:ext>
            </a:extLst>
          </p:cNvPr>
          <p:cNvSpPr/>
          <p:nvPr/>
        </p:nvSpPr>
        <p:spPr>
          <a:xfrm>
            <a:off x="6244450" y="5451972"/>
            <a:ext cx="123944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Aug 27</a:t>
            </a:r>
            <a:r>
              <a:rPr lang="en-US" altLang="zh-CN" sz="2400" baseline="30000" dirty="0">
                <a:solidFill>
                  <a:srgbClr val="C00000"/>
                </a:solidFill>
                <a:latin typeface="Gill Sans MT" panose="020B0502020104020203" pitchFamily="34" charset="0"/>
              </a:rPr>
              <a:t>th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0C286-F0EA-4749-8617-8A3A73C0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784" y="1266086"/>
            <a:ext cx="1676400" cy="153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73A8E6-F525-40E1-B641-D8765045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856" y="1556134"/>
            <a:ext cx="2004039" cy="991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CDC915-ABE0-4F43-9A97-E186B9320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54" y="3898841"/>
            <a:ext cx="3537806" cy="2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04"/>
    </mc:Choice>
    <mc:Fallback xmlns="">
      <p:transition spd="slow" advTm="806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B2C0A38-4D7C-4ED2-B0A8-5EFB5D9B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33" y="3158083"/>
            <a:ext cx="794800" cy="8693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90F876-F175-4E72-8EC4-059ED3A6D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272" y="4359451"/>
            <a:ext cx="814435" cy="77421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814C584-293E-4C4A-823E-410D075E1486}"/>
              </a:ext>
            </a:extLst>
          </p:cNvPr>
          <p:cNvGrpSpPr/>
          <p:nvPr/>
        </p:nvGrpSpPr>
        <p:grpSpPr>
          <a:xfrm>
            <a:off x="4984445" y="4359088"/>
            <a:ext cx="3303258" cy="2312761"/>
            <a:chOff x="5013998" y="4249974"/>
            <a:chExt cx="3303258" cy="23127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51E9067-AD4E-49B6-B437-8BE5104C6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4425" y="4409295"/>
              <a:ext cx="1279153" cy="1636646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6A2F5F0-8570-4E18-BB41-C5B3EA76D057}"/>
                </a:ext>
              </a:extLst>
            </p:cNvPr>
            <p:cNvSpPr txBox="1"/>
            <p:nvPr/>
          </p:nvSpPr>
          <p:spPr>
            <a:xfrm>
              <a:off x="7084062" y="5464294"/>
              <a:ext cx="10506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lonely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EC73C3E-3BA5-42B9-B50A-9016DC6A25E6}"/>
                </a:ext>
              </a:extLst>
            </p:cNvPr>
            <p:cNvSpPr txBox="1"/>
            <p:nvPr/>
          </p:nvSpPr>
          <p:spPr>
            <a:xfrm>
              <a:off x="7050176" y="4302187"/>
              <a:ext cx="12670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isolated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31E38B6-5FD5-487D-BB1E-D7F74D6A4FEA}"/>
                </a:ext>
              </a:extLst>
            </p:cNvPr>
            <p:cNvSpPr txBox="1"/>
            <p:nvPr/>
          </p:nvSpPr>
          <p:spPr>
            <a:xfrm>
              <a:off x="6021282" y="6101070"/>
              <a:ext cx="15158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8-year-old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EA71D67-5D84-4F91-A04B-B84D476CDE46}"/>
                </a:ext>
              </a:extLst>
            </p:cNvPr>
            <p:cNvSpPr txBox="1"/>
            <p:nvPr/>
          </p:nvSpPr>
          <p:spPr>
            <a:xfrm>
              <a:off x="5013998" y="4249974"/>
              <a:ext cx="15158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Like paper crane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7B143DE-B347-40C9-9574-356E99C7CF9E}"/>
                </a:ext>
              </a:extLst>
            </p:cNvPr>
            <p:cNvSpPr txBox="1"/>
            <p:nvPr/>
          </p:nvSpPr>
          <p:spPr>
            <a:xfrm>
              <a:off x="5226780" y="5245214"/>
              <a:ext cx="1156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Like drawing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57B899A-C298-41CF-A113-7F8D6E65E394}"/>
                </a:ext>
              </a:extLst>
            </p:cNvPr>
            <p:cNvSpPr txBox="1"/>
            <p:nvPr/>
          </p:nvSpPr>
          <p:spPr>
            <a:xfrm>
              <a:off x="6912965" y="4922831"/>
              <a:ext cx="12670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sick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96ECA8A-F765-4FA5-B506-73F30E3887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2"/>
          <a:stretch/>
        </p:blipFill>
        <p:spPr>
          <a:xfrm>
            <a:off x="-907642" y="686104"/>
            <a:ext cx="5828738" cy="6134989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15AE3C6C-86C5-4544-86C5-7BB78C6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F3B37EE-4E7D-4B6A-A18F-2FE24C11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3081CD6-1F18-4AA8-9352-286C035D0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096" name="Rectangle 23">
            <a:extLst>
              <a:ext uri="{FF2B5EF4-FFF2-40B4-BE49-F238E27FC236}">
                <a16:creationId xmlns:a16="http://schemas.microsoft.com/office/drawing/2014/main" id="{AC8D727D-D6BA-42D3-AEC4-B767FBA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2" name="Rectangle 25">
            <a:extLst>
              <a:ext uri="{FF2B5EF4-FFF2-40B4-BE49-F238E27FC236}">
                <a16:creationId xmlns:a16="http://schemas.microsoft.com/office/drawing/2014/main" id="{83816DC0-16D8-44FF-B7EB-A1861A1EC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03" name="Rectangle 26">
            <a:extLst>
              <a:ext uri="{FF2B5EF4-FFF2-40B4-BE49-F238E27FC236}">
                <a16:creationId xmlns:a16="http://schemas.microsoft.com/office/drawing/2014/main" id="{302AE067-5045-4890-8BCF-410D4E8A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5" name="矩形: 剪去单角 74">
            <a:extLst>
              <a:ext uri="{FF2B5EF4-FFF2-40B4-BE49-F238E27FC236}">
                <a16:creationId xmlns:a16="http://schemas.microsoft.com/office/drawing/2014/main" id="{CFB31B8F-D435-4F60-A55F-CECFE0330629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EB4784DE-79A7-4742-8A77-442F94448B8F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剪去单角 140">
            <a:extLst>
              <a:ext uri="{FF2B5EF4-FFF2-40B4-BE49-F238E27FC236}">
                <a16:creationId xmlns:a16="http://schemas.microsoft.com/office/drawing/2014/main" id="{46F55302-C9FA-40E9-8C74-3F9D10DB9804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剪去单角 143">
            <a:extLst>
              <a:ext uri="{FF2B5EF4-FFF2-40B4-BE49-F238E27FC236}">
                <a16:creationId xmlns:a16="http://schemas.microsoft.com/office/drawing/2014/main" id="{958A206B-5259-4612-A43B-E694AA573FD4}"/>
              </a:ext>
            </a:extLst>
          </p:cNvPr>
          <p:cNvSpPr/>
          <p:nvPr/>
        </p:nvSpPr>
        <p:spPr>
          <a:xfrm rot="16200000">
            <a:off x="1532686" y="-1252077"/>
            <a:ext cx="45719" cy="294378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D7F9166-D369-47CA-94C1-F7DF686C6323}"/>
              </a:ext>
            </a:extLst>
          </p:cNvPr>
          <p:cNvGrpSpPr/>
          <p:nvPr/>
        </p:nvGrpSpPr>
        <p:grpSpPr>
          <a:xfrm rot="10800000">
            <a:off x="3585796" y="-926582"/>
            <a:ext cx="811119" cy="1567705"/>
            <a:chOff x="6204334" y="3971665"/>
            <a:chExt cx="811119" cy="1567705"/>
          </a:xfrm>
        </p:grpSpPr>
        <p:sp>
          <p:nvSpPr>
            <p:cNvPr id="153" name="矩形: 剪去单角 152">
              <a:extLst>
                <a:ext uri="{FF2B5EF4-FFF2-40B4-BE49-F238E27FC236}">
                  <a16:creationId xmlns:a16="http://schemas.microsoft.com/office/drawing/2014/main" id="{65FA4500-C315-433C-A352-0F71E15F9664}"/>
                </a:ext>
              </a:extLst>
            </p:cNvPr>
            <p:cNvSpPr/>
            <p:nvPr/>
          </p:nvSpPr>
          <p:spPr>
            <a:xfrm rot="10800000">
              <a:off x="6212005" y="3980630"/>
              <a:ext cx="446926" cy="266070"/>
            </a:xfrm>
            <a:prstGeom prst="snip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剪去单角 153">
              <a:extLst>
                <a:ext uri="{FF2B5EF4-FFF2-40B4-BE49-F238E27FC236}">
                  <a16:creationId xmlns:a16="http://schemas.microsoft.com/office/drawing/2014/main" id="{F7A1748D-6807-4970-8E15-1BE5E141684E}"/>
                </a:ext>
              </a:extLst>
            </p:cNvPr>
            <p:cNvSpPr/>
            <p:nvPr/>
          </p:nvSpPr>
          <p:spPr>
            <a:xfrm rot="16200000">
              <a:off x="5826041" y="4349958"/>
              <a:ext cx="1567705" cy="811119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标题 1">
            <a:extLst>
              <a:ext uri="{FF2B5EF4-FFF2-40B4-BE49-F238E27FC236}">
                <a16:creationId xmlns:a16="http://schemas.microsoft.com/office/drawing/2014/main" id="{14C93C17-CA06-4092-9073-82CE5A54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14" y="-178629"/>
            <a:ext cx="3964525" cy="128845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GAME DESIGN</a:t>
            </a:r>
            <a:endParaRPr lang="zh-CN" altLang="zh-CN" sz="3600" b="1" dirty="0">
              <a:latin typeface="Gill Sans MT" panose="020B0502020104020203" pitchFamily="34" charset="0"/>
            </a:endParaRPr>
          </a:p>
        </p:txBody>
      </p:sp>
      <p:sp>
        <p:nvSpPr>
          <p:cNvPr id="140" name="矩形: 剪去单角 139">
            <a:extLst>
              <a:ext uri="{FF2B5EF4-FFF2-40B4-BE49-F238E27FC236}">
                <a16:creationId xmlns:a16="http://schemas.microsoft.com/office/drawing/2014/main" id="{9116D051-7B7F-4A3E-8069-33730E30B9D2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80E6882-AB6B-4BFA-B09D-6F2889E3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053534E-BF01-43FB-82F3-89047C9B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85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89693F6D-73BF-47A5-8E0C-12B82A6C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F627A19A-FD08-492C-91B8-D51BECA9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5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9D3FF1F5-4C99-49A0-9239-BD8146CE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214419A4-066D-4A62-91BC-1D2BF75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56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477330AB-CCDA-435E-998C-4D3F559CE387}"/>
              </a:ext>
            </a:extLst>
          </p:cNvPr>
          <p:cNvSpPr/>
          <p:nvPr/>
        </p:nvSpPr>
        <p:spPr>
          <a:xfrm>
            <a:off x="-127585" y="-44981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剪去单角 68">
            <a:extLst>
              <a:ext uri="{FF2B5EF4-FFF2-40B4-BE49-F238E27FC236}">
                <a16:creationId xmlns:a16="http://schemas.microsoft.com/office/drawing/2014/main" id="{E227377F-7091-4E2E-8238-32E15850AE83}"/>
              </a:ext>
            </a:extLst>
          </p:cNvPr>
          <p:cNvSpPr/>
          <p:nvPr/>
        </p:nvSpPr>
        <p:spPr>
          <a:xfrm>
            <a:off x="12085623" y="-94089"/>
            <a:ext cx="224474" cy="720698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剪去单角 101">
            <a:extLst>
              <a:ext uri="{FF2B5EF4-FFF2-40B4-BE49-F238E27FC236}">
                <a16:creationId xmlns:a16="http://schemas.microsoft.com/office/drawing/2014/main" id="{A40C4D28-0765-4080-BE9A-76F0FFE91748}"/>
              </a:ext>
            </a:extLst>
          </p:cNvPr>
          <p:cNvSpPr/>
          <p:nvPr/>
        </p:nvSpPr>
        <p:spPr>
          <a:xfrm rot="16200000">
            <a:off x="5969115" y="-6180678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剪去单角 102">
            <a:extLst>
              <a:ext uri="{FF2B5EF4-FFF2-40B4-BE49-F238E27FC236}">
                <a16:creationId xmlns:a16="http://schemas.microsoft.com/office/drawing/2014/main" id="{1248587F-E8F3-4AC6-BC50-577FD4225AC3}"/>
              </a:ext>
            </a:extLst>
          </p:cNvPr>
          <p:cNvSpPr/>
          <p:nvPr/>
        </p:nvSpPr>
        <p:spPr>
          <a:xfrm rot="16200000">
            <a:off x="5983250" y="616144"/>
            <a:ext cx="249048" cy="12470718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96639A-CB79-488D-808D-F6070C202222}"/>
              </a:ext>
            </a:extLst>
          </p:cNvPr>
          <p:cNvGrpSpPr/>
          <p:nvPr/>
        </p:nvGrpSpPr>
        <p:grpSpPr>
          <a:xfrm>
            <a:off x="7993485" y="4404319"/>
            <a:ext cx="4053132" cy="2322659"/>
            <a:chOff x="7993485" y="4404319"/>
            <a:chExt cx="4053132" cy="232265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8FE244-627B-41CD-983D-3A59A58B0928}"/>
                </a:ext>
              </a:extLst>
            </p:cNvPr>
            <p:cNvSpPr txBox="1"/>
            <p:nvPr/>
          </p:nvSpPr>
          <p:spPr>
            <a:xfrm>
              <a:off x="7993485" y="4404319"/>
              <a:ext cx="39645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BGM</a:t>
              </a:r>
            </a:p>
            <a:p>
              <a:pPr algn="r"/>
              <a:r>
                <a:rPr lang="en-US" altLang="zh-CN" sz="20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TRIGGER AUDIO</a:t>
              </a:r>
            </a:p>
            <a:p>
              <a:pPr algn="r"/>
              <a:r>
                <a:rPr lang="en-US" altLang="zh-CN" sz="2000" i="1" kern="100" dirty="0">
                  <a:latin typeface="Gill Sans MT" panose="020B05020201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ENVIRONMENTAL AUDIO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2826A2-59C1-4937-A369-82C6CC007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670" y="5407503"/>
              <a:ext cx="2541788" cy="83480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3D79431-AE56-4F9B-87CD-53AC7A0B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32192" y="5364903"/>
              <a:ext cx="1114425" cy="1362075"/>
            </a:xfrm>
            <a:prstGeom prst="rect">
              <a:avLst/>
            </a:prstGeom>
          </p:spPr>
        </p:pic>
        <p:pic>
          <p:nvPicPr>
            <p:cNvPr id="1026" name="Picture 2" descr="FreeSound音频样本分享社区">
              <a:extLst>
                <a:ext uri="{FF2B5EF4-FFF2-40B4-BE49-F238E27FC236}">
                  <a16:creationId xmlns:a16="http://schemas.microsoft.com/office/drawing/2014/main" id="{7501A410-A9D0-4450-9CA6-B2E949080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7" b="23719"/>
            <a:stretch/>
          </p:blipFill>
          <p:spPr bwMode="auto">
            <a:xfrm>
              <a:off x="8574791" y="6147184"/>
              <a:ext cx="2336417" cy="524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D164CA-8ED4-44CB-BC44-4DAD8FD883C0}"/>
              </a:ext>
            </a:extLst>
          </p:cNvPr>
          <p:cNvSpPr/>
          <p:nvPr/>
        </p:nvSpPr>
        <p:spPr>
          <a:xfrm>
            <a:off x="-88603" y="966148"/>
            <a:ext cx="5127758" cy="2031325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zh-CN" altLang="zh-CN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7C240A-ED30-4AFA-9366-E949C76E52D7}"/>
              </a:ext>
            </a:extLst>
          </p:cNvPr>
          <p:cNvSpPr/>
          <p:nvPr/>
        </p:nvSpPr>
        <p:spPr>
          <a:xfrm>
            <a:off x="96889" y="1194155"/>
            <a:ext cx="4873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Gill Sans MT" panose="020B0502020104020203" pitchFamily="34" charset="0"/>
              </a:rPr>
              <a:t>ROOM 0 — tell the background — filming animation</a:t>
            </a:r>
          </a:p>
          <a:p>
            <a:endParaRPr lang="en-US" altLang="zh-CN" i="1" dirty="0">
              <a:latin typeface="Gill Sans MT" panose="020B0502020104020203" pitchFamily="34" charset="0"/>
            </a:endParaRPr>
          </a:p>
          <a:p>
            <a:r>
              <a:rPr lang="en-US" altLang="zh-CN" i="1" dirty="0">
                <a:latin typeface="Gill Sans MT" panose="020B0502020104020203" pitchFamily="34" charset="0"/>
              </a:rPr>
              <a:t>ROOM 1 — tell story after sickness (in 2003)</a:t>
            </a:r>
          </a:p>
          <a:p>
            <a:endParaRPr lang="en-US" altLang="zh-CN" i="1" dirty="0">
              <a:latin typeface="Gill Sans MT" panose="020B0502020104020203" pitchFamily="34" charset="0"/>
            </a:endParaRPr>
          </a:p>
          <a:p>
            <a:r>
              <a:rPr lang="en-US" altLang="zh-CN" i="1" dirty="0">
                <a:latin typeface="Gill Sans MT" panose="020B0502020104020203" pitchFamily="34" charset="0"/>
              </a:rPr>
              <a:t>ROOM 2 — tell story before sickness (in 2002)</a:t>
            </a:r>
            <a:endParaRPr lang="zh-CN" altLang="zh-CN" i="1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56E456-9E70-4C2B-AD74-5302F7E83CD7}"/>
              </a:ext>
            </a:extLst>
          </p:cNvPr>
          <p:cNvSpPr/>
          <p:nvPr/>
        </p:nvSpPr>
        <p:spPr>
          <a:xfrm>
            <a:off x="5066605" y="4265113"/>
            <a:ext cx="3231750" cy="246186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207DD03-C70F-4652-8A7C-4912F5374DCB}"/>
              </a:ext>
            </a:extLst>
          </p:cNvPr>
          <p:cNvSpPr/>
          <p:nvPr/>
        </p:nvSpPr>
        <p:spPr>
          <a:xfrm>
            <a:off x="8405762" y="4265113"/>
            <a:ext cx="3561802" cy="243479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305F9D5-7B37-4AB1-B526-86905AD81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727" y="1848058"/>
            <a:ext cx="1494583" cy="1099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ACC41D-D93B-47CC-92F1-A66D2F3649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0647" y="2950025"/>
            <a:ext cx="1701332" cy="11485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74413D-F0BC-4804-90E7-3427832FC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182" t="4178" r="4590" b="11195"/>
          <a:stretch/>
        </p:blipFill>
        <p:spPr>
          <a:xfrm>
            <a:off x="7024256" y="710573"/>
            <a:ext cx="4807865" cy="25916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4F6C92-AFD1-47B4-85B0-D29533C043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4881" y="757054"/>
            <a:ext cx="1509966" cy="1099014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03F2E83E-109C-43A7-9A9D-BCBCDCD53449}"/>
              </a:ext>
            </a:extLst>
          </p:cNvPr>
          <p:cNvSpPr/>
          <p:nvPr/>
        </p:nvSpPr>
        <p:spPr>
          <a:xfrm>
            <a:off x="5084228" y="700520"/>
            <a:ext cx="6883336" cy="338509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928EFEB-B606-45B5-8C2B-47B4672BD8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799" y="3118136"/>
            <a:ext cx="710003" cy="9318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F086576-9D14-48FF-A772-82D27457F2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05684" y="3075909"/>
            <a:ext cx="750680" cy="9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30"/>
    </mc:Choice>
    <mc:Fallback xmlns="">
      <p:transition spd="slow" advTm="790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flipH="1" flipV="1">
            <a:off x="11709769" y="482233"/>
            <a:ext cx="169042" cy="6283345"/>
          </a:xfrm>
          <a:prstGeom prst="rect">
            <a:avLst/>
          </a:prstGeom>
          <a:gradFill>
            <a:gsLst>
              <a:gs pos="78000">
                <a:schemeClr val="accent2">
                  <a:lumMod val="75000"/>
                </a:schemeClr>
              </a:gs>
              <a:gs pos="2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ABDA8E8E-A219-45D3-94F7-345464A834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4" y="512295"/>
            <a:ext cx="2783591" cy="20876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5C79E-03A9-4D24-8BF9-B608D6AA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234" y="455974"/>
            <a:ext cx="4234222" cy="23803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ACB4A69-6D3D-475D-B626-21E7C69B1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6665" r="16916" b="22791"/>
          <a:stretch/>
        </p:blipFill>
        <p:spPr>
          <a:xfrm>
            <a:off x="6089603" y="2971836"/>
            <a:ext cx="1350627" cy="1065401"/>
          </a:xfrm>
          <a:prstGeom prst="rect">
            <a:avLst/>
          </a:prstGeom>
        </p:spPr>
      </p:pic>
      <p:pic>
        <p:nvPicPr>
          <p:cNvPr id="26" name="图片 25" descr="图片包含 游戏机, 女人, 年轻, 衬衫&#10;&#10;描述已自动生成">
            <a:extLst>
              <a:ext uri="{FF2B5EF4-FFF2-40B4-BE49-F238E27FC236}">
                <a16:creationId xmlns:a16="http://schemas.microsoft.com/office/drawing/2014/main" id="{82A98EAC-2145-471C-B0F1-0017A76A6F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23" y="2901863"/>
            <a:ext cx="2879788" cy="38637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E1BCE-786A-4B71-A145-0B1FB2D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09" y="455974"/>
            <a:ext cx="2475501" cy="35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 descr="墙上有许多涂鸦&#10;&#10;描述已自动生成">
            <a:extLst>
              <a:ext uri="{FF2B5EF4-FFF2-40B4-BE49-F238E27FC236}">
                <a16:creationId xmlns:a16="http://schemas.microsoft.com/office/drawing/2014/main" id="{728AD4A4-9212-461B-AF2A-353F12BE0C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80" y="4116810"/>
            <a:ext cx="3505333" cy="2622509"/>
          </a:xfrm>
          <a:prstGeom prst="rect">
            <a:avLst/>
          </a:prstGeom>
        </p:spPr>
      </p:pic>
      <p:pic>
        <p:nvPicPr>
          <p:cNvPr id="2051" name="图片 2050" descr="图片包含 照片, 对着, 男人, 年轻&#10;&#10;描述已自动生成">
            <a:extLst>
              <a:ext uri="{FF2B5EF4-FFF2-40B4-BE49-F238E27FC236}">
                <a16:creationId xmlns:a16="http://schemas.microsoft.com/office/drawing/2014/main" id="{EE6BD576-1494-48A3-BB31-098AD48A9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1" y="4488530"/>
            <a:ext cx="3396659" cy="2277048"/>
          </a:xfrm>
          <a:prstGeom prst="rect">
            <a:avLst/>
          </a:prstGeom>
        </p:spPr>
      </p:pic>
      <p:pic>
        <p:nvPicPr>
          <p:cNvPr id="2054" name="图片 2053" descr="手机屏幕的截图&#10;&#10;描述已自动生成">
            <a:extLst>
              <a:ext uri="{FF2B5EF4-FFF2-40B4-BE49-F238E27FC236}">
                <a16:creationId xmlns:a16="http://schemas.microsoft.com/office/drawing/2014/main" id="{CDA24E27-5C39-4A2F-A554-8C2F6D177F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8" y="2766249"/>
            <a:ext cx="2800835" cy="1556020"/>
          </a:xfrm>
          <a:prstGeom prst="rect">
            <a:avLst/>
          </a:prstGeom>
        </p:spPr>
      </p:pic>
      <p:sp>
        <p:nvSpPr>
          <p:cNvPr id="2060" name="矩形 2059">
            <a:extLst>
              <a:ext uri="{FF2B5EF4-FFF2-40B4-BE49-F238E27FC236}">
                <a16:creationId xmlns:a16="http://schemas.microsoft.com/office/drawing/2014/main" id="{B2B701A1-CE68-467C-BABF-470DAD9EE74A}"/>
              </a:ext>
            </a:extLst>
          </p:cNvPr>
          <p:cNvSpPr/>
          <p:nvPr/>
        </p:nvSpPr>
        <p:spPr>
          <a:xfrm>
            <a:off x="10443411" y="704728"/>
            <a:ext cx="1415772" cy="544854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8000" b="1" i="1" cap="none" spc="0" dirty="0">
                <a:ln/>
                <a:solidFill>
                  <a:schemeClr val="accent4"/>
                </a:solidFill>
                <a:effectLst/>
                <a:latin typeface="Gill Sans MT" panose="020B0502020104020203" pitchFamily="34" charset="0"/>
              </a:rPr>
              <a:t>ART  STYLE</a:t>
            </a:r>
            <a:endParaRPr lang="zh-CN" altLang="en-US" sz="8000" b="1" i="1" cap="none" spc="0" dirty="0">
              <a:ln/>
              <a:solidFill>
                <a:schemeClr val="accent4"/>
              </a:solidFill>
              <a:effectLst/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629"/>
    </mc:Choice>
    <mc:Fallback xmlns="">
      <p:transition advTm="54629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303</Words>
  <Application>Microsoft Office PowerPoint</Application>
  <PresentationFormat>宽屏</PresentationFormat>
  <Paragraphs>153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思源黑体 CN Heavy</vt:lpstr>
      <vt:lpstr>Arial</vt:lpstr>
      <vt:lpstr>Gill Sans MT</vt:lpstr>
      <vt:lpstr>Office 主题​​</vt:lpstr>
      <vt:lpstr>“TINY  VISION”</vt:lpstr>
      <vt:lpstr>TEAM INTRO</vt:lpstr>
      <vt:lpstr>PROJECT INTRO</vt:lpstr>
      <vt:lpstr>ACHIEVEMENT</vt:lpstr>
      <vt:lpstr>ACHIEVEMENT</vt:lpstr>
      <vt:lpstr>ACHIEVEMENT</vt:lpstr>
      <vt:lpstr>PROJECT MANAGEMENT</vt:lpstr>
      <vt:lpstr>GAME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  VISION</dc:title>
  <dc:creator>莹莹 蔡</dc:creator>
  <cp:lastModifiedBy>ZHENG, Shengjian [Student]</cp:lastModifiedBy>
  <cp:revision>68</cp:revision>
  <dcterms:created xsi:type="dcterms:W3CDTF">2020-08-30T15:13:04Z</dcterms:created>
  <dcterms:modified xsi:type="dcterms:W3CDTF">2020-09-02T06:34:34Z</dcterms:modified>
</cp:coreProperties>
</file>